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sldIdLst>
    <p:sldId id="257" r:id="rId3"/>
    <p:sldId id="256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84D64-C1C1-42BD-8718-F9AA861ECC4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45EDFFE-061E-4657-ACC5-AC089EFED63C}">
      <dgm:prSet phldrT="[Текст]" custT="1"/>
      <dgm:spPr/>
      <dgm:t>
        <a:bodyPr/>
        <a:lstStyle/>
        <a:p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жұбайы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зайыбы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тұратын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жұмыс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істейтін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немесе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қызметін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өткеретін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елді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мекенде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бос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орын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болмаған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жағдайдағы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адамдарға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 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823DCD-F057-4F8F-9321-22A399276242}" type="par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D1EE9-9A58-489E-B56C-28BCEB892305}" type="sib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3689CC-AAB0-4E64-BB85-446B0579A944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І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және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ІІ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топтағы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мүгедектерге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;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9622F5-A2A8-416E-B3DC-FBEC4CC2F60D}" type="par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431208-F4A5-43A8-B599-CC7DFCC5D428}" type="sib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0A1505-26E1-461D-A4E5-5ED653BA1584}">
      <dgm:prSet phldrT="[Текст]" custT="1"/>
      <dgm:spPr/>
      <dgm:t>
        <a:bodyPr/>
        <a:lstStyle/>
        <a:p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одан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әрі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оқу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үшін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магистратураға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резидентураға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докторантураға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түскен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адамдарға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; 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0D3FBD-0F02-40C4-9783-4527BAA4F442}" type="par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350106-99BC-4A31-9379-A175FC4A0C1E}" type="sib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A6E7B5-6A73-49D1-8005-2FD91D7582D2}">
      <dgm:prSet phldrT="[Текст]" custT="1"/>
      <dgm:spPr/>
      <dgm:t>
        <a:bodyPr/>
        <a:lstStyle/>
        <a:p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жүкті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әйелдерге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жасқа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дейінгі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баласы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(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балалары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) бар,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сондай-ақ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жасқа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дейінгі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баланы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(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балаларды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)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өзі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тәрбиелеп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жатқан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адамдарға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F5073D-AD40-4E3D-BCF8-2F59177ECEF7}" type="par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967309-0540-4414-8C7B-EC3290CF6C06}" type="sib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AD7F8E-009E-4091-AC4C-69DC21A81C0A}" type="pres">
      <dgm:prSet presAssocID="{AA284D64-C1C1-42BD-8718-F9AA861ECC4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3809631-D969-431D-B598-7397D0B4B182}" type="pres">
      <dgm:prSet presAssocID="{AA284D64-C1C1-42BD-8718-F9AA861ECC44}" presName="Name1" presStyleCnt="0"/>
      <dgm:spPr/>
      <dgm:t>
        <a:bodyPr/>
        <a:lstStyle/>
        <a:p>
          <a:endParaRPr lang="ru-RU"/>
        </a:p>
      </dgm:t>
    </dgm:pt>
    <dgm:pt modelId="{D346C6A6-8246-47AB-BA42-FE20C1CD2B86}" type="pres">
      <dgm:prSet presAssocID="{AA284D64-C1C1-42BD-8718-F9AA861ECC44}" presName="cycle" presStyleCnt="0"/>
      <dgm:spPr/>
      <dgm:t>
        <a:bodyPr/>
        <a:lstStyle/>
        <a:p>
          <a:endParaRPr lang="ru-RU"/>
        </a:p>
      </dgm:t>
    </dgm:pt>
    <dgm:pt modelId="{7BC4006F-FF8F-4445-947E-BB6112056A9C}" type="pres">
      <dgm:prSet presAssocID="{AA284D64-C1C1-42BD-8718-F9AA861ECC44}" presName="srcNode" presStyleLbl="node1" presStyleIdx="0" presStyleCnt="4"/>
      <dgm:spPr/>
      <dgm:t>
        <a:bodyPr/>
        <a:lstStyle/>
        <a:p>
          <a:endParaRPr lang="ru-RU"/>
        </a:p>
      </dgm:t>
    </dgm:pt>
    <dgm:pt modelId="{6364B66F-8E75-461C-B531-7C2A0941B296}" type="pres">
      <dgm:prSet presAssocID="{AA284D64-C1C1-42BD-8718-F9AA861ECC44}" presName="conn" presStyleLbl="parChTrans1D2" presStyleIdx="0" presStyleCnt="1"/>
      <dgm:spPr/>
      <dgm:t>
        <a:bodyPr/>
        <a:lstStyle/>
        <a:p>
          <a:endParaRPr lang="ru-RU"/>
        </a:p>
      </dgm:t>
    </dgm:pt>
    <dgm:pt modelId="{A0769B9E-C708-440C-8BD3-3A2BE4D55BE7}" type="pres">
      <dgm:prSet presAssocID="{AA284D64-C1C1-42BD-8718-F9AA861ECC44}" presName="extraNode" presStyleLbl="node1" presStyleIdx="0" presStyleCnt="4"/>
      <dgm:spPr/>
      <dgm:t>
        <a:bodyPr/>
        <a:lstStyle/>
        <a:p>
          <a:endParaRPr lang="ru-RU"/>
        </a:p>
      </dgm:t>
    </dgm:pt>
    <dgm:pt modelId="{EB3A2C75-E9C0-4540-8623-B009F9313ECD}" type="pres">
      <dgm:prSet presAssocID="{AA284D64-C1C1-42BD-8718-F9AA861ECC44}" presName="dstNode" presStyleLbl="node1" presStyleIdx="0" presStyleCnt="4"/>
      <dgm:spPr/>
      <dgm:t>
        <a:bodyPr/>
        <a:lstStyle/>
        <a:p>
          <a:endParaRPr lang="ru-RU"/>
        </a:p>
      </dgm:t>
    </dgm:pt>
    <dgm:pt modelId="{DD2CE743-1BD9-4C69-9C86-EA4B2355F136}" type="pres">
      <dgm:prSet presAssocID="{945EDFFE-061E-4657-ACC5-AC089EFED63C}" presName="text_1" presStyleLbl="node1" presStyleIdx="0" presStyleCnt="4" custScaleY="1632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56855-E007-4701-B04D-49BEE0FA0790}" type="pres">
      <dgm:prSet presAssocID="{945EDFFE-061E-4657-ACC5-AC089EFED63C}" presName="accent_1" presStyleCnt="0"/>
      <dgm:spPr/>
      <dgm:t>
        <a:bodyPr/>
        <a:lstStyle/>
        <a:p>
          <a:endParaRPr lang="ru-RU"/>
        </a:p>
      </dgm:t>
    </dgm:pt>
    <dgm:pt modelId="{7A5E0F80-9AE2-41F2-818C-8BF6FEA37ACF}" type="pres">
      <dgm:prSet presAssocID="{945EDFFE-061E-4657-ACC5-AC089EFED63C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37E50764-CFFB-4C2C-BA05-224EEDA5DC97}" type="pres">
      <dgm:prSet presAssocID="{8F3689CC-AAB0-4E64-BB85-446B0579A944}" presName="text_2" presStyleLbl="node1" presStyleIdx="1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DF8A2-F7F3-41D3-B5AF-5C1729068A62}" type="pres">
      <dgm:prSet presAssocID="{8F3689CC-AAB0-4E64-BB85-446B0579A944}" presName="accent_2" presStyleCnt="0"/>
      <dgm:spPr/>
      <dgm:t>
        <a:bodyPr/>
        <a:lstStyle/>
        <a:p>
          <a:endParaRPr lang="ru-RU"/>
        </a:p>
      </dgm:t>
    </dgm:pt>
    <dgm:pt modelId="{F7DFE686-F4C1-48F9-8A3E-06CBA55A00D8}" type="pres">
      <dgm:prSet presAssocID="{8F3689CC-AAB0-4E64-BB85-446B0579A944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26D108B0-729F-4E65-91C6-5DBCD3DE9680}" type="pres">
      <dgm:prSet presAssocID="{350A1505-26E1-461D-A4E5-5ED653BA1584}" presName="text_3" presStyleLbl="node1" presStyleIdx="2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C63F5-E71E-44FF-B7F4-76B9B1AA031D}" type="pres">
      <dgm:prSet presAssocID="{350A1505-26E1-461D-A4E5-5ED653BA1584}" presName="accent_3" presStyleCnt="0"/>
      <dgm:spPr/>
      <dgm:t>
        <a:bodyPr/>
        <a:lstStyle/>
        <a:p>
          <a:endParaRPr lang="ru-RU"/>
        </a:p>
      </dgm:t>
    </dgm:pt>
    <dgm:pt modelId="{E8D14D36-A03C-4628-BE87-2BFEF558BCD3}" type="pres">
      <dgm:prSet presAssocID="{350A1505-26E1-461D-A4E5-5ED653BA1584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F5A26BC3-B9EB-4DD6-92EE-1054A556A457}" type="pres">
      <dgm:prSet presAssocID="{58A6E7B5-6A73-49D1-8005-2FD91D7582D2}" presName="text_4" presStyleLbl="node1" presStyleIdx="3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DAE94-F5FE-4018-9FE2-BF411A03EE1D}" type="pres">
      <dgm:prSet presAssocID="{58A6E7B5-6A73-49D1-8005-2FD91D7582D2}" presName="accent_4" presStyleCnt="0"/>
      <dgm:spPr/>
      <dgm:t>
        <a:bodyPr/>
        <a:lstStyle/>
        <a:p>
          <a:endParaRPr lang="ru-RU"/>
        </a:p>
      </dgm:t>
    </dgm:pt>
    <dgm:pt modelId="{DBE91ECD-BE3B-4AE0-9F84-B98ED75A79CD}" type="pres">
      <dgm:prSet presAssocID="{58A6E7B5-6A73-49D1-8005-2FD91D7582D2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05D94928-EB9A-4346-947D-01B082E623B8}" type="presOf" srcId="{8F3689CC-AAB0-4E64-BB85-446B0579A944}" destId="{37E50764-CFFB-4C2C-BA05-224EEDA5DC97}" srcOrd="0" destOrd="0" presId="urn:microsoft.com/office/officeart/2008/layout/VerticalCurvedList"/>
    <dgm:cxn modelId="{3792A069-ECC7-4457-8989-9B15959D990F}" srcId="{AA284D64-C1C1-42BD-8718-F9AA861ECC44}" destId="{350A1505-26E1-461D-A4E5-5ED653BA1584}" srcOrd="2" destOrd="0" parTransId="{9D0D3FBD-0F02-40C4-9783-4527BAA4F442}" sibTransId="{AD350106-99BC-4A31-9379-A175FC4A0C1E}"/>
    <dgm:cxn modelId="{72B643DE-C83D-434D-BE3A-640B16E25731}" srcId="{AA284D64-C1C1-42BD-8718-F9AA861ECC44}" destId="{58A6E7B5-6A73-49D1-8005-2FD91D7582D2}" srcOrd="3" destOrd="0" parTransId="{46F5073D-AD40-4E3D-BCF8-2F59177ECEF7}" sibTransId="{4A967309-0540-4414-8C7B-EC3290CF6C06}"/>
    <dgm:cxn modelId="{ADDE1B6E-57B9-4642-A012-EE0FF3BAC81F}" type="presOf" srcId="{945EDFFE-061E-4657-ACC5-AC089EFED63C}" destId="{DD2CE743-1BD9-4C69-9C86-EA4B2355F136}" srcOrd="0" destOrd="0" presId="urn:microsoft.com/office/officeart/2008/layout/VerticalCurvedList"/>
    <dgm:cxn modelId="{F94E4902-F2C1-4F39-8FF2-130E82285B85}" type="presOf" srcId="{4DAD1EE9-9A58-489E-B56C-28BCEB892305}" destId="{6364B66F-8E75-461C-B531-7C2A0941B296}" srcOrd="0" destOrd="0" presId="urn:microsoft.com/office/officeart/2008/layout/VerticalCurvedList"/>
    <dgm:cxn modelId="{D20CE5DF-D534-4C64-AC05-3015BA22C5C0}" srcId="{AA284D64-C1C1-42BD-8718-F9AA861ECC44}" destId="{8F3689CC-AAB0-4E64-BB85-446B0579A944}" srcOrd="1" destOrd="0" parTransId="{1F9622F5-A2A8-416E-B3DC-FBEC4CC2F60D}" sibTransId="{B1431208-F4A5-43A8-B599-CC7DFCC5D428}"/>
    <dgm:cxn modelId="{ABE8EC11-AB3B-4AFA-8D52-A6BC80EEE4F4}" srcId="{AA284D64-C1C1-42BD-8718-F9AA861ECC44}" destId="{945EDFFE-061E-4657-ACC5-AC089EFED63C}" srcOrd="0" destOrd="0" parTransId="{A6823DCD-F057-4F8F-9321-22A399276242}" sibTransId="{4DAD1EE9-9A58-489E-B56C-28BCEB892305}"/>
    <dgm:cxn modelId="{BB920774-B365-4440-983A-4B4B4BA158A9}" type="presOf" srcId="{AA284D64-C1C1-42BD-8718-F9AA861ECC44}" destId="{6BAD7F8E-009E-4091-AC4C-69DC21A81C0A}" srcOrd="0" destOrd="0" presId="urn:microsoft.com/office/officeart/2008/layout/VerticalCurvedList"/>
    <dgm:cxn modelId="{27077D4C-E470-4396-AFD7-FCFAA3C3AC0E}" type="presOf" srcId="{58A6E7B5-6A73-49D1-8005-2FD91D7582D2}" destId="{F5A26BC3-B9EB-4DD6-92EE-1054A556A457}" srcOrd="0" destOrd="0" presId="urn:microsoft.com/office/officeart/2008/layout/VerticalCurvedList"/>
    <dgm:cxn modelId="{D10109BE-E9CC-4F75-9A92-9AC6081DE67C}" type="presOf" srcId="{350A1505-26E1-461D-A4E5-5ED653BA1584}" destId="{26D108B0-729F-4E65-91C6-5DBCD3DE9680}" srcOrd="0" destOrd="0" presId="urn:microsoft.com/office/officeart/2008/layout/VerticalCurvedList"/>
    <dgm:cxn modelId="{9BA0D79B-BA4C-4428-936B-E6F92ABE37BD}" type="presParOf" srcId="{6BAD7F8E-009E-4091-AC4C-69DC21A81C0A}" destId="{03809631-D969-431D-B598-7397D0B4B182}" srcOrd="0" destOrd="0" presId="urn:microsoft.com/office/officeart/2008/layout/VerticalCurvedList"/>
    <dgm:cxn modelId="{5F598DE5-CB4A-4114-919D-2238D6503664}" type="presParOf" srcId="{03809631-D969-431D-B598-7397D0B4B182}" destId="{D346C6A6-8246-47AB-BA42-FE20C1CD2B86}" srcOrd="0" destOrd="0" presId="urn:microsoft.com/office/officeart/2008/layout/VerticalCurvedList"/>
    <dgm:cxn modelId="{21CE3183-0E8E-4651-9247-A6DF92DBE5BD}" type="presParOf" srcId="{D346C6A6-8246-47AB-BA42-FE20C1CD2B86}" destId="{7BC4006F-FF8F-4445-947E-BB6112056A9C}" srcOrd="0" destOrd="0" presId="urn:microsoft.com/office/officeart/2008/layout/VerticalCurvedList"/>
    <dgm:cxn modelId="{FB728851-742A-4048-B0F2-F7996DC96CF0}" type="presParOf" srcId="{D346C6A6-8246-47AB-BA42-FE20C1CD2B86}" destId="{6364B66F-8E75-461C-B531-7C2A0941B296}" srcOrd="1" destOrd="0" presId="urn:microsoft.com/office/officeart/2008/layout/VerticalCurvedList"/>
    <dgm:cxn modelId="{A088A044-F573-4B37-B3FD-A2DFD8CF62C4}" type="presParOf" srcId="{D346C6A6-8246-47AB-BA42-FE20C1CD2B86}" destId="{A0769B9E-C708-440C-8BD3-3A2BE4D55BE7}" srcOrd="2" destOrd="0" presId="urn:microsoft.com/office/officeart/2008/layout/VerticalCurvedList"/>
    <dgm:cxn modelId="{CDDC8C52-AF89-4C59-B2F0-E8A6AFA26F00}" type="presParOf" srcId="{D346C6A6-8246-47AB-BA42-FE20C1CD2B86}" destId="{EB3A2C75-E9C0-4540-8623-B009F9313ECD}" srcOrd="3" destOrd="0" presId="urn:microsoft.com/office/officeart/2008/layout/VerticalCurvedList"/>
    <dgm:cxn modelId="{8A454969-BBC2-44A2-B830-5741684F0FF8}" type="presParOf" srcId="{03809631-D969-431D-B598-7397D0B4B182}" destId="{DD2CE743-1BD9-4C69-9C86-EA4B2355F136}" srcOrd="1" destOrd="0" presId="urn:microsoft.com/office/officeart/2008/layout/VerticalCurvedList"/>
    <dgm:cxn modelId="{36E27FFF-8AF2-45CE-BE3B-A9723BFAA232}" type="presParOf" srcId="{03809631-D969-431D-B598-7397D0B4B182}" destId="{82956855-E007-4701-B04D-49BEE0FA0790}" srcOrd="2" destOrd="0" presId="urn:microsoft.com/office/officeart/2008/layout/VerticalCurvedList"/>
    <dgm:cxn modelId="{92FE22A0-4D33-44EF-BEC1-E24DF9C008F5}" type="presParOf" srcId="{82956855-E007-4701-B04D-49BEE0FA0790}" destId="{7A5E0F80-9AE2-41F2-818C-8BF6FEA37ACF}" srcOrd="0" destOrd="0" presId="urn:microsoft.com/office/officeart/2008/layout/VerticalCurvedList"/>
    <dgm:cxn modelId="{6B27F464-87C2-429C-967E-7B4CFC5F8CBC}" type="presParOf" srcId="{03809631-D969-431D-B598-7397D0B4B182}" destId="{37E50764-CFFB-4C2C-BA05-224EEDA5DC97}" srcOrd="3" destOrd="0" presId="urn:microsoft.com/office/officeart/2008/layout/VerticalCurvedList"/>
    <dgm:cxn modelId="{39EF0FA9-1F73-4589-B990-0D7C50BE38F0}" type="presParOf" srcId="{03809631-D969-431D-B598-7397D0B4B182}" destId="{855DF8A2-F7F3-41D3-B5AF-5C1729068A62}" srcOrd="4" destOrd="0" presId="urn:microsoft.com/office/officeart/2008/layout/VerticalCurvedList"/>
    <dgm:cxn modelId="{04C6FC5E-B143-45C9-96B4-FCB8B78423BF}" type="presParOf" srcId="{855DF8A2-F7F3-41D3-B5AF-5C1729068A62}" destId="{F7DFE686-F4C1-48F9-8A3E-06CBA55A00D8}" srcOrd="0" destOrd="0" presId="urn:microsoft.com/office/officeart/2008/layout/VerticalCurvedList"/>
    <dgm:cxn modelId="{AABD4C34-3D76-4A2D-923F-1BF47F027661}" type="presParOf" srcId="{03809631-D969-431D-B598-7397D0B4B182}" destId="{26D108B0-729F-4E65-91C6-5DBCD3DE9680}" srcOrd="5" destOrd="0" presId="urn:microsoft.com/office/officeart/2008/layout/VerticalCurvedList"/>
    <dgm:cxn modelId="{97A7E97F-FF13-4476-825A-739C307F1B25}" type="presParOf" srcId="{03809631-D969-431D-B598-7397D0B4B182}" destId="{DCBC63F5-E71E-44FF-B7F4-76B9B1AA031D}" srcOrd="6" destOrd="0" presId="urn:microsoft.com/office/officeart/2008/layout/VerticalCurvedList"/>
    <dgm:cxn modelId="{3132078F-2A67-4EB9-BA66-5A6BBE8DB438}" type="presParOf" srcId="{DCBC63F5-E71E-44FF-B7F4-76B9B1AA031D}" destId="{E8D14D36-A03C-4628-BE87-2BFEF558BCD3}" srcOrd="0" destOrd="0" presId="urn:microsoft.com/office/officeart/2008/layout/VerticalCurvedList"/>
    <dgm:cxn modelId="{909CA610-E44D-4814-A7AB-934033183509}" type="presParOf" srcId="{03809631-D969-431D-B598-7397D0B4B182}" destId="{F5A26BC3-B9EB-4DD6-92EE-1054A556A457}" srcOrd="7" destOrd="0" presId="urn:microsoft.com/office/officeart/2008/layout/VerticalCurvedList"/>
    <dgm:cxn modelId="{BD890030-5EC2-450B-89E4-0A1E2FB31C10}" type="presParOf" srcId="{03809631-D969-431D-B598-7397D0B4B182}" destId="{048DAE94-F5FE-4018-9FE2-BF411A03EE1D}" srcOrd="8" destOrd="0" presId="urn:microsoft.com/office/officeart/2008/layout/VerticalCurvedList"/>
    <dgm:cxn modelId="{E22A2B88-6DD9-4330-8F4F-6CEEE74A766C}" type="presParOf" srcId="{048DAE94-F5FE-4018-9FE2-BF411A03EE1D}" destId="{DBE91ECD-BE3B-4AE0-9F84-B98ED75A7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64B66F-8E75-461C-B531-7C2A0941B296}">
      <dsp:nvSpPr>
        <dsp:cNvPr id="0" name=""/>
        <dsp:cNvSpPr/>
      </dsp:nvSpPr>
      <dsp:spPr>
        <a:xfrm>
          <a:off x="-5309703" y="-813162"/>
          <a:ext cx="6322621" cy="6322621"/>
        </a:xfrm>
        <a:prstGeom prst="blockArc">
          <a:avLst>
            <a:gd name="adj1" fmla="val 18900000"/>
            <a:gd name="adj2" fmla="val 2700000"/>
            <a:gd name="adj3" fmla="val 342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CE743-1BD9-4C69-9C86-EA4B2355F136}">
      <dsp:nvSpPr>
        <dsp:cNvPr id="0" name=""/>
        <dsp:cNvSpPr/>
      </dsp:nvSpPr>
      <dsp:spPr>
        <a:xfrm>
          <a:off x="530317" y="132661"/>
          <a:ext cx="7613421" cy="117925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жұбайы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зайыбы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тұратын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жұмыс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істейтін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немесе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қызметін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өткеретін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елді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мекенде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бос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орын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болмаған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жағдайдағы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адамдарға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 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317" y="132661"/>
        <a:ext cx="7613421" cy="1179257"/>
      </dsp:txXfrm>
    </dsp:sp>
    <dsp:sp modelId="{7A5E0F80-9AE2-41F2-818C-8BF6FEA37ACF}">
      <dsp:nvSpPr>
        <dsp:cNvPr id="0" name=""/>
        <dsp:cNvSpPr/>
      </dsp:nvSpPr>
      <dsp:spPr>
        <a:xfrm>
          <a:off x="78768" y="27074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50764-CFFB-4C2C-BA05-224EEDA5DC97}">
      <dsp:nvSpPr>
        <dsp:cNvPr id="0" name=""/>
        <dsp:cNvSpPr/>
      </dsp:nvSpPr>
      <dsp:spPr>
        <a:xfrm>
          <a:off x="944530" y="1343726"/>
          <a:ext cx="7199208" cy="924938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І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және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ІІ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топтағы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мүгедектерге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;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44530" y="1343726"/>
        <a:ext cx="7199208" cy="924938"/>
      </dsp:txXfrm>
    </dsp:sp>
    <dsp:sp modelId="{F7DFE686-F4C1-48F9-8A3E-06CBA55A00D8}">
      <dsp:nvSpPr>
        <dsp:cNvPr id="0" name=""/>
        <dsp:cNvSpPr/>
      </dsp:nvSpPr>
      <dsp:spPr>
        <a:xfrm>
          <a:off x="492981" y="135464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D108B0-729F-4E65-91C6-5DBCD3DE9680}">
      <dsp:nvSpPr>
        <dsp:cNvPr id="0" name=""/>
        <dsp:cNvSpPr/>
      </dsp:nvSpPr>
      <dsp:spPr>
        <a:xfrm>
          <a:off x="944530" y="2427631"/>
          <a:ext cx="7199208" cy="924938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одан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әрі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оқу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үшін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магистратураға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резидентураға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докторантураға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түскен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адамдарға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; 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44530" y="2427631"/>
        <a:ext cx="7199208" cy="924938"/>
      </dsp:txXfrm>
    </dsp:sp>
    <dsp:sp modelId="{E8D14D36-A03C-4628-BE87-2BFEF558BCD3}">
      <dsp:nvSpPr>
        <dsp:cNvPr id="0" name=""/>
        <dsp:cNvSpPr/>
      </dsp:nvSpPr>
      <dsp:spPr>
        <a:xfrm>
          <a:off x="492981" y="243855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26BC3-B9EB-4DD6-92EE-1054A556A457}">
      <dsp:nvSpPr>
        <dsp:cNvPr id="0" name=""/>
        <dsp:cNvSpPr/>
      </dsp:nvSpPr>
      <dsp:spPr>
        <a:xfrm>
          <a:off x="530317" y="3511536"/>
          <a:ext cx="7613421" cy="924938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жүкті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әйелдерге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жасқа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дейінгі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баласы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(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балалары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) бар,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сондай-ақ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жасқа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дейінгі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баланы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(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балаларды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)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өзі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тәрбиелеп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жатқан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адамдарға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317" y="3511536"/>
        <a:ext cx="7613421" cy="924938"/>
      </dsp:txXfrm>
    </dsp:sp>
    <dsp:sp modelId="{DBE91ECD-BE3B-4AE0-9F84-B98ED75A79CD}">
      <dsp:nvSpPr>
        <dsp:cNvPr id="0" name=""/>
        <dsp:cNvSpPr/>
      </dsp:nvSpPr>
      <dsp:spPr>
        <a:xfrm>
          <a:off x="78768" y="352245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793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3239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03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550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2730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8507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7454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596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1302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7826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81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400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Объект 2"/>
          <p:cNvSpPr txBox="1">
            <a:spLocks/>
          </p:cNvSpPr>
          <p:nvPr/>
        </p:nvSpPr>
        <p:spPr bwMode="auto">
          <a:xfrm>
            <a:off x="2051721" y="188913"/>
            <a:ext cx="496855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Қазақстан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Республикасы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                             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ғылым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министрлігі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Қаржы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орталығы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» АҚ</a:t>
            </a:r>
            <a:endParaRPr lang="ru-RU" dirty="0">
              <a:solidFill>
                <a:srgbClr val="17375E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052" name="Заголовок 1"/>
          <p:cNvSpPr txBox="1">
            <a:spLocks/>
          </p:cNvSpPr>
          <p:nvPr/>
        </p:nvSpPr>
        <p:spPr bwMode="auto">
          <a:xfrm>
            <a:off x="80963" y="1988840"/>
            <a:ext cx="8958262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Жас мамандар мен 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PhD</a:t>
            </a:r>
            <a: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философия докторларының жұмысты өтеу міндеті </a:t>
            </a:r>
          </a:p>
        </p:txBody>
      </p:sp>
      <p:pic>
        <p:nvPicPr>
          <p:cNvPr id="149509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507"/>
            <a:ext cx="1442185" cy="121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344" t="13596" r="27865" b="11403"/>
          <a:stretch/>
        </p:blipFill>
        <p:spPr>
          <a:xfrm>
            <a:off x="7020273" y="176296"/>
            <a:ext cx="1316140" cy="13084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72106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634082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Философия докторларын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PhD)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бөлу тәртібі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112568"/>
          </a:xfrm>
        </p:spPr>
        <p:txBody>
          <a:bodyPr>
            <a:noAutofit/>
          </a:bodyPr>
          <a:lstStyle/>
          <a:p>
            <a:pPr algn="just"/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мынадай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тіртіппен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. ЖОО-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ларда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sz="2100" dirty="0" smtClean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sz="2100" dirty="0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en-US" sz="2100" dirty="0" smtClean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kk-KZ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kk-KZ" sz="2100" b="1" dirty="0" smtClean="0">
                <a:solidFill>
                  <a:srgbClr val="00B0F0"/>
                </a:solidFill>
                <a:latin typeface="Book Antiqua" pitchFamily="18" charset="0"/>
              </a:rPr>
              <a:t>дербес бөлу жөніндегі комиссиялар</a:t>
            </a:r>
            <a:r>
              <a:rPr lang="kk-KZ" sz="2100" dirty="0" smtClean="0">
                <a:solidFill>
                  <a:srgbClr val="0070C0"/>
                </a:solidFill>
                <a:latin typeface="Book Antiqua" pitchFamily="18" charset="0"/>
              </a:rPr>
              <a:t> құрылады. </a:t>
            </a:r>
          </a:p>
          <a:p>
            <a:pPr algn="just"/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Философия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sz="2100" dirty="0">
                <a:solidFill>
                  <a:srgbClr val="0070C0"/>
                </a:solidFill>
                <a:latin typeface="Book Antiqua" pitchFamily="18" charset="0"/>
              </a:rPr>
              <a:t>(PhD)</a:t>
            </a:r>
            <a:r>
              <a:rPr lang="kk-KZ" sz="2100" dirty="0">
                <a:solidFill>
                  <a:srgbClr val="0070C0"/>
                </a:solidFill>
                <a:latin typeface="Book Antiqua" pitchFamily="18" charset="0"/>
              </a:rPr>
              <a:t> дербес бөлу </a:t>
            </a:r>
            <a:r>
              <a:rPr lang="kk-KZ" sz="2100" dirty="0" smtClean="0">
                <a:solidFill>
                  <a:srgbClr val="0070C0"/>
                </a:solidFill>
                <a:latin typeface="Book Antiqua" pitchFamily="18" charset="0"/>
              </a:rPr>
              <a:t>ЖОО-лар мен ғылыми ұйымдардың кадрларға қажеттілік туралы өтінімдеріне сәйкес жүзеге асырылады. </a:t>
            </a:r>
            <a:endParaRPr lang="ru-RU" sz="21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just"/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сәтінде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бос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орындары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болмаған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жағдайда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1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en-US" sz="2100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тікелей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тұрғылықты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жеріндегі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халықты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жұмыспен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қамту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орталығына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b="1" dirty="0" err="1" smtClean="0">
                <a:solidFill>
                  <a:srgbClr val="00B0F0"/>
                </a:solidFill>
                <a:latin typeface="Book Antiqua" pitchFamily="18" charset="0"/>
              </a:rPr>
              <a:t>жұмыс</a:t>
            </a:r>
            <a:r>
              <a:rPr lang="ru-RU" sz="21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>
                <a:solidFill>
                  <a:srgbClr val="00B0F0"/>
                </a:solidFill>
                <a:latin typeface="Book Antiqua" pitchFamily="18" charset="0"/>
              </a:rPr>
              <a:t>іздеп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>
                <a:solidFill>
                  <a:srgbClr val="00B0F0"/>
                </a:solidFill>
                <a:latin typeface="Book Antiqua" pitchFamily="18" charset="0"/>
              </a:rPr>
              <a:t>жүрген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>
                <a:solidFill>
                  <a:srgbClr val="00B0F0"/>
                </a:solidFill>
                <a:latin typeface="Book Antiqua" pitchFamily="18" charset="0"/>
              </a:rPr>
              <a:t>адам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>
                <a:solidFill>
                  <a:srgbClr val="00B0F0"/>
                </a:solidFill>
                <a:latin typeface="Book Antiqua" pitchFamily="18" charset="0"/>
              </a:rPr>
              <a:t>ретінде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 smtClean="0">
                <a:solidFill>
                  <a:srgbClr val="00B0F0"/>
                </a:solidFill>
                <a:latin typeface="Book Antiqua" pitchFamily="18" charset="0"/>
              </a:rPr>
              <a:t>тіркелу</a:t>
            </a:r>
            <a:r>
              <a:rPr lang="ru-RU" sz="21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 smtClean="0">
                <a:solidFill>
                  <a:srgbClr val="00B0F0"/>
                </a:solidFill>
                <a:latin typeface="Book Antiqua" pitchFamily="18" charset="0"/>
              </a:rPr>
              <a:t>үшін</a:t>
            </a:r>
            <a:r>
              <a:rPr lang="ru-RU" sz="21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жіберіледі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оның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жұмыссыз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ретінде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тіркеуде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болған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уақыты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жұмысты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мерзіміне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есептеледі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. </a:t>
            </a:r>
          </a:p>
          <a:p>
            <a:pPr algn="just"/>
            <a:r>
              <a:rPr lang="ru-RU" sz="2100" u="sng" dirty="0" err="1" smtClean="0">
                <a:solidFill>
                  <a:srgbClr val="0070C0"/>
                </a:solidFill>
                <a:latin typeface="Book Antiqua" pitchFamily="18" charset="0"/>
              </a:rPr>
              <a:t>Ағымдағы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u="sng" dirty="0" err="1" smtClean="0">
                <a:solidFill>
                  <a:srgbClr val="0070C0"/>
                </a:solidFill>
                <a:latin typeface="Book Antiqua" pitchFamily="18" charset="0"/>
              </a:rPr>
              <a:t>жылы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u="sng" dirty="0" err="1" smtClean="0">
                <a:solidFill>
                  <a:srgbClr val="0070C0"/>
                </a:solidFill>
                <a:latin typeface="Book Antiqua" pitchFamily="18" charset="0"/>
              </a:rPr>
              <a:t>оқуын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u="sng" dirty="0" err="1" smtClean="0">
                <a:solidFill>
                  <a:srgbClr val="0070C0"/>
                </a:solidFill>
                <a:latin typeface="Book Antiqua" pitchFamily="18" charset="0"/>
              </a:rPr>
              <a:t>бітірген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философия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1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en-US" sz="2100" dirty="0" smtClean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kk-KZ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kk-KZ" sz="2100" b="1" dirty="0" smtClean="0">
                <a:solidFill>
                  <a:srgbClr val="00B0F0"/>
                </a:solidFill>
                <a:latin typeface="Book Antiqua" pitchFamily="18" charset="0"/>
              </a:rPr>
              <a:t>1 қыркүйектен кешікпей </a:t>
            </a:r>
            <a:r>
              <a:rPr lang="kk-KZ" sz="2100" dirty="0" smtClean="0">
                <a:solidFill>
                  <a:srgbClr val="0070C0"/>
                </a:solidFill>
                <a:latin typeface="Book Antiqua" pitchFamily="18" charset="0"/>
              </a:rPr>
              <a:t>жолдама бойынша жұмыс орнына келеді</a:t>
            </a:r>
            <a:endParaRPr lang="ru-RU" sz="21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just"/>
            <a:endParaRPr lang="ru-RU" sz="2100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60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57581"/>
            <a:ext cx="8748464" cy="954107"/>
          </a:xfrm>
          <a:noFill/>
          <a:ln>
            <a:noFill/>
          </a:ln>
        </p:spPr>
        <p:txBody>
          <a:bodyPr wrap="square" anchor="ctr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«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Білім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туралы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» 47-баптың 17-2)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тармағында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жұмысты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өтеу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міндетінен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босату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қарастырылған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 </a:t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</a:br>
            <a:r>
              <a:rPr lang="ru-RU" sz="1600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(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оқу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бітірген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жылы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Бөлу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комиссиясының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шешімімен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ғана</a:t>
            </a:r>
            <a:r>
              <a:rPr lang="ru-RU" sz="1600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ұсынылады</a:t>
            </a:r>
            <a:r>
              <a:rPr lang="ru-RU" sz="1600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)</a:t>
            </a:r>
            <a:endParaRPr lang="ru-RU" sz="1600" b="1" i="1" dirty="0">
              <a:solidFill>
                <a:srgbClr val="C00000"/>
              </a:solidFill>
              <a:latin typeface="Book Antiqua" pitchFamily="18" charset="0"/>
              <a:ea typeface="굴림" pitchFamily="34" charset="-127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346049389"/>
              </p:ext>
            </p:extLst>
          </p:nvPr>
        </p:nvGraphicFramePr>
        <p:xfrm>
          <a:off x="539552" y="748928"/>
          <a:ext cx="820891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7946" y="1259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1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3678" y="23210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3678" y="34104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44998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5229200"/>
            <a:ext cx="885698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  <a:latin typeface="Book Antiqua" pitchFamily="18" charset="0"/>
              </a:rPr>
              <a:t>МЕРЗІМДІ ҰЗАРТУ НЕ КЕЙІНГЕ ШЕГЕРУ:</a:t>
            </a:r>
          </a:p>
          <a:p>
            <a:pPr algn="just"/>
            <a:r>
              <a:rPr lang="ru-RU" sz="1700" b="1" dirty="0" err="1">
                <a:solidFill>
                  <a:srgbClr val="00B0F0"/>
                </a:solidFill>
                <a:latin typeface="Book Antiqua" pitchFamily="18" charset="0"/>
              </a:rPr>
              <a:t>Мерзімдік</a:t>
            </a:r>
            <a:r>
              <a:rPr lang="ru-RU" sz="17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B0F0"/>
                </a:solidFill>
                <a:latin typeface="Book Antiqua" pitchFamily="18" charset="0"/>
              </a:rPr>
              <a:t>әскери</a:t>
            </a:r>
            <a:r>
              <a:rPr lang="ru-RU" sz="17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B0F0"/>
                </a:solidFill>
                <a:latin typeface="Book Antiqua" pitchFamily="18" charset="0"/>
              </a:rPr>
              <a:t>қызметке</a:t>
            </a:r>
            <a:r>
              <a:rPr lang="ru-RU" sz="17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түскенде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немесе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шақырылғанда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жас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маманға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мерзіміне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қызметті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уақытын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қоспастан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қызметті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уақытына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мерзімі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кейін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шегеріледі</a:t>
            </a:r>
            <a:r>
              <a:rPr lang="ru-RU" sz="1700" b="1" dirty="0" smtClean="0">
                <a:solidFill>
                  <a:srgbClr val="002060"/>
                </a:solidFill>
                <a:latin typeface="Book Antiqua" pitchFamily="18" charset="0"/>
              </a:rPr>
              <a:t>.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 (2012 </a:t>
            </a:r>
            <a:r>
              <a:rPr lang="ru-RU" sz="1700" dirty="0" err="1" smtClean="0">
                <a:solidFill>
                  <a:srgbClr val="002060"/>
                </a:solidFill>
                <a:latin typeface="Book Antiqua" pitchFamily="18" charset="0"/>
              </a:rPr>
              <a:t>жылғы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 30 </a:t>
            </a:r>
            <a:r>
              <a:rPr lang="ru-RU" sz="1700" dirty="0" err="1" smtClean="0">
                <a:solidFill>
                  <a:srgbClr val="002060"/>
                </a:solidFill>
                <a:latin typeface="Book Antiqua" pitchFamily="18" charset="0"/>
              </a:rPr>
              <a:t>наурыздағы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 № 390 ҚР ҮҚ 17-т.). </a:t>
            </a:r>
            <a:endParaRPr lang="ru-RU" sz="1700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983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1079" b="83993" l="13375" r="80500"/>
                    </a14:imgEffect>
                    <a14:imgEffect>
                      <a14:artisticTexturizer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167" r="18999" b="15228"/>
          <a:stretch/>
        </p:blipFill>
        <p:spPr>
          <a:xfrm>
            <a:off x="1907704" y="620688"/>
            <a:ext cx="5458544" cy="47410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872" y="404664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«</a:t>
            </a:r>
            <a:r>
              <a:rPr lang="ru-RU" b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Білім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туралы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» ҚР </a:t>
            </a:r>
            <a:r>
              <a:rPr lang="ru-RU" b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Заңының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47- </a:t>
            </a:r>
            <a:r>
              <a:rPr lang="ru-RU" b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бабының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17-4-тармағында:  </a:t>
            </a:r>
          </a:p>
          <a:p>
            <a:pPr marL="0" indent="0" algn="ctr">
              <a:buNone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.</a:t>
            </a:r>
            <a:r>
              <a:rPr lang="ru-RU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Book Antiqua" panose="02040602050305030304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«</a:t>
            </a:r>
            <a:r>
              <a:rPr lang="ru-RU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Жұмысты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өтеу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жөніндегі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міндетті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орындамағаны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үшін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anose="02040602050305030304" pitchFamily="18" charset="0"/>
              </a:rPr>
              <a:t>жас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anose="02040602050305030304" pitchFamily="18" charset="0"/>
              </a:rPr>
              <a:t>маман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 философия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докторы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өзінің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оқуына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байланысты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бюджет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қаражаты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есебінен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шыққан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шығыстарды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саласындағы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уәкілетті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органның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операторы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арқылы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бюджетке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өтеуге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міндетті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»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деп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жазылған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 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Мониторингілеу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бағдарламасының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операторы «</a:t>
            </a: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Қаржы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орталығы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» АҚ </a:t>
            </a: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болып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табылады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endParaRPr lang="ru-RU" sz="26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404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2191574" y="1517883"/>
            <a:ext cx="5991225" cy="74785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9000">
                <a:srgbClr val="F7E8E8"/>
              </a:gs>
              <a:gs pos="27000">
                <a:schemeClr val="accent2">
                  <a:lumMod val="40000"/>
                  <a:lumOff val="60000"/>
                </a:schemeClr>
              </a:gs>
              <a:gs pos="91000">
                <a:schemeClr val="bg1"/>
              </a:gs>
            </a:gsLst>
            <a:lin ang="0" scaled="1"/>
            <a:tileRect/>
          </a:gradFill>
          <a:ln>
            <a:noFill/>
          </a:ln>
          <a:extLst/>
        </p:spPr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178178" name="Заголовок 1"/>
          <p:cNvSpPr txBox="1">
            <a:spLocks/>
          </p:cNvSpPr>
          <p:nvPr/>
        </p:nvSpPr>
        <p:spPr bwMode="auto"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«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туралы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» ҚР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Заңының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47-бабының 17-тармағына, ҚР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Үкіметінің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            2012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жылғы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30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наурыздағы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№ 390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қаулысымен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бекітілген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                                      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Жас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мамандарды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жұмысқа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жіберу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қағидаларына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сәйкес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</p:txBody>
      </p:sp>
      <p:grpSp>
        <p:nvGrpSpPr>
          <p:cNvPr id="178179" name="Группа 4"/>
          <p:cNvGrpSpPr>
            <a:grpSpLocks/>
          </p:cNvGrpSpPr>
          <p:nvPr/>
        </p:nvGrpSpPr>
        <p:grpSpPr bwMode="auto">
          <a:xfrm>
            <a:off x="179388" y="1484784"/>
            <a:ext cx="8311217" cy="4738012"/>
            <a:chOff x="509786" y="1136898"/>
            <a:chExt cx="8311217" cy="4738012"/>
          </a:xfrm>
        </p:grpSpPr>
        <p:sp>
          <p:nvSpPr>
            <p:cNvPr id="178181" name="Rectangle 2"/>
            <p:cNvSpPr>
              <a:spLocks noChangeArrowheads="1"/>
            </p:cNvSpPr>
            <p:nvPr/>
          </p:nvSpPr>
          <p:spPr bwMode="auto">
            <a:xfrm>
              <a:off x="2597348" y="1917848"/>
              <a:ext cx="5991225" cy="777504"/>
            </a:xfrm>
            <a:prstGeom prst="rect">
              <a:avLst/>
            </a:prstGeom>
            <a:gradFill rotWithShape="1">
              <a:gsLst>
                <a:gs pos="0">
                  <a:srgbClr val="FFD8B1"/>
                </a:gs>
                <a:gs pos="100000">
                  <a:srgbClr val="766452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2" name="Rectangle 3"/>
            <p:cNvSpPr>
              <a:spLocks noChangeArrowheads="1"/>
            </p:cNvSpPr>
            <p:nvPr/>
          </p:nvSpPr>
          <p:spPr bwMode="auto">
            <a:xfrm>
              <a:off x="4437261" y="4311427"/>
              <a:ext cx="4151312" cy="1357312"/>
            </a:xfrm>
            <a:prstGeom prst="rect">
              <a:avLst/>
            </a:prstGeom>
            <a:gradFill rotWithShape="1">
              <a:gsLst>
                <a:gs pos="0">
                  <a:srgbClr val="ACCEBD"/>
                </a:gs>
                <a:gs pos="100000">
                  <a:srgbClr val="505F57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3" name="Rectangle 4"/>
            <p:cNvSpPr>
              <a:spLocks noChangeArrowheads="1"/>
            </p:cNvSpPr>
            <p:nvPr/>
          </p:nvSpPr>
          <p:spPr bwMode="auto">
            <a:xfrm>
              <a:off x="3111698" y="2625502"/>
              <a:ext cx="5492750" cy="833223"/>
            </a:xfrm>
            <a:prstGeom prst="rect">
              <a:avLst/>
            </a:prstGeom>
            <a:gradFill rotWithShape="1">
              <a:gsLst>
                <a:gs pos="0">
                  <a:srgbClr val="E2E0A0"/>
                </a:gs>
                <a:gs pos="100000">
                  <a:srgbClr val="69684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4" name="Rectangle 5"/>
            <p:cNvSpPr>
              <a:spLocks noChangeArrowheads="1"/>
            </p:cNvSpPr>
            <p:nvPr/>
          </p:nvSpPr>
          <p:spPr bwMode="auto">
            <a:xfrm>
              <a:off x="3697486" y="3368728"/>
              <a:ext cx="4891087" cy="942700"/>
            </a:xfrm>
            <a:prstGeom prst="rect">
              <a:avLst/>
            </a:prstGeom>
            <a:gradFill rotWithShape="1">
              <a:gsLst>
                <a:gs pos="0">
                  <a:srgbClr val="BED25A"/>
                </a:gs>
                <a:gs pos="100000">
                  <a:srgbClr val="58612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5" name="Line 6"/>
            <p:cNvSpPr>
              <a:spLocks noChangeShapeType="1"/>
            </p:cNvSpPr>
            <p:nvPr/>
          </p:nvSpPr>
          <p:spPr bwMode="auto">
            <a:xfrm>
              <a:off x="2929136" y="2627089"/>
              <a:ext cx="565943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6" name="Line 7"/>
            <p:cNvSpPr>
              <a:spLocks noChangeShapeType="1"/>
            </p:cNvSpPr>
            <p:nvPr/>
          </p:nvSpPr>
          <p:spPr bwMode="auto">
            <a:xfrm>
              <a:off x="3697486" y="3369146"/>
              <a:ext cx="48910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7" name="Line 8"/>
            <p:cNvSpPr>
              <a:spLocks noChangeShapeType="1"/>
            </p:cNvSpPr>
            <p:nvPr/>
          </p:nvSpPr>
          <p:spPr bwMode="auto">
            <a:xfrm>
              <a:off x="4286448" y="4305250"/>
              <a:ext cx="4302125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8" name="Line 9"/>
            <p:cNvSpPr>
              <a:spLocks noChangeShapeType="1"/>
            </p:cNvSpPr>
            <p:nvPr/>
          </p:nvSpPr>
          <p:spPr bwMode="auto">
            <a:xfrm>
              <a:off x="509786" y="5668739"/>
              <a:ext cx="80787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90" name="Text Box 11"/>
            <p:cNvSpPr txBox="1">
              <a:spLocks noChangeArrowheads="1"/>
            </p:cNvSpPr>
            <p:nvPr/>
          </p:nvSpPr>
          <p:spPr bwMode="auto">
            <a:xfrm>
              <a:off x="3749849" y="2695352"/>
              <a:ext cx="496897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2012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жоғары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немесе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)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жоғары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орнынан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кейінгі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білім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беру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орындарында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ғылыми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ұйымдарда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өтейді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1" name="Text Box 12"/>
            <p:cNvSpPr txBox="1">
              <a:spLocks noChangeArrowheads="1"/>
            </p:cNvSpPr>
            <p:nvPr/>
          </p:nvSpPr>
          <p:spPr bwMode="auto">
            <a:xfrm>
              <a:off x="3161257" y="1856978"/>
              <a:ext cx="565974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2012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 түскендер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/мед 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білім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беру/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денсаулық сақтау ұйымдарында жұмысты өтейді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.</a:t>
              </a: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2017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барлық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басқа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бойынша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меншік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нысанына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қарамастан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ұйымдарда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жұмысты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өтейді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   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2" name="Text Box 13"/>
            <p:cNvSpPr txBox="1">
              <a:spLocks noChangeArrowheads="1"/>
            </p:cNvSpPr>
            <p:nvPr/>
          </p:nvSpPr>
          <p:spPr bwMode="auto">
            <a:xfrm>
              <a:off x="2667657" y="1136898"/>
              <a:ext cx="6051165" cy="577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2008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педагогикалық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медициналық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);</a:t>
              </a: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2012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 түскендер 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(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ветеринарлық мамандықтар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) 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ауылдық жердегі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білім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беру/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денсаулық сақтау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/ветеринария 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саласындағы ұйымдарда жұмысты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өтейді</a:t>
              </a:r>
              <a:endParaRPr kumimoji="1" lang="en-US" altLang="ko-KR" sz="105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grpSp>
          <p:nvGrpSpPr>
            <p:cNvPr id="178193" name="Group 14"/>
            <p:cNvGrpSpPr>
              <a:grpSpLocks/>
            </p:cNvGrpSpPr>
            <p:nvPr/>
          </p:nvGrpSpPr>
          <p:grpSpPr bwMode="auto">
            <a:xfrm>
              <a:off x="509786" y="1196752"/>
              <a:ext cx="4678362" cy="4476750"/>
              <a:chOff x="-115" y="653"/>
              <a:chExt cx="3913" cy="3607"/>
            </a:xfrm>
          </p:grpSpPr>
          <p:grpSp>
            <p:nvGrpSpPr>
              <p:cNvPr id="178198" name="Group 15"/>
              <p:cNvGrpSpPr>
                <a:grpSpLocks/>
              </p:cNvGrpSpPr>
              <p:nvPr/>
            </p:nvGrpSpPr>
            <p:grpSpPr bwMode="auto">
              <a:xfrm>
                <a:off x="-115" y="3051"/>
                <a:ext cx="3913" cy="1214"/>
                <a:chOff x="61" y="3086"/>
                <a:chExt cx="2912" cy="963"/>
              </a:xfrm>
            </p:grpSpPr>
            <p:sp>
              <p:nvSpPr>
                <p:cNvPr id="39" name="Freeform 16"/>
                <p:cNvSpPr>
                  <a:spLocks/>
                </p:cNvSpPr>
                <p:nvPr/>
              </p:nvSpPr>
              <p:spPr bwMode="gray">
                <a:xfrm>
                  <a:off x="351" y="3086"/>
                  <a:ext cx="2242" cy="346"/>
                </a:xfrm>
                <a:custGeom>
                  <a:avLst/>
                  <a:gdLst>
                    <a:gd name="T0" fmla="*/ 0 w 2208"/>
                    <a:gd name="T1" fmla="*/ 1672 h 303"/>
                    <a:gd name="T2" fmla="*/ 2412 w 2208"/>
                    <a:gd name="T3" fmla="*/ 1698 h 303"/>
                    <a:gd name="T4" fmla="*/ 2693 w 2208"/>
                    <a:gd name="T5" fmla="*/ 0 h 303"/>
                    <a:gd name="T6" fmla="*/ 842 w 2208"/>
                    <a:gd name="T7" fmla="*/ 159 h 303"/>
                    <a:gd name="T8" fmla="*/ 0 w 2208"/>
                    <a:gd name="T9" fmla="*/ 1672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solidFill>
                  <a:srgbClr val="5590D7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40" name="Freeform 17"/>
                <p:cNvSpPr>
                  <a:spLocks/>
                </p:cNvSpPr>
                <p:nvPr/>
              </p:nvSpPr>
              <p:spPr bwMode="gray">
                <a:xfrm>
                  <a:off x="61" y="3429"/>
                  <a:ext cx="2597" cy="617"/>
                </a:xfrm>
                <a:custGeom>
                  <a:avLst/>
                  <a:gdLst>
                    <a:gd name="T0" fmla="*/ 0 w 2557"/>
                    <a:gd name="T1" fmla="*/ 3186 h 538"/>
                    <a:gd name="T2" fmla="*/ 3128 w 2557"/>
                    <a:gd name="T3" fmla="*/ 3182 h 538"/>
                    <a:gd name="T4" fmla="*/ 2767 w 2557"/>
                    <a:gd name="T5" fmla="*/ 1 h 538"/>
                    <a:gd name="T6" fmla="*/ 353 w 2557"/>
                    <a:gd name="T7" fmla="*/ 0 h 538"/>
                    <a:gd name="T8" fmla="*/ 0 w 2557"/>
                    <a:gd name="T9" fmla="*/ 3186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41" name="Freeform 18"/>
                <p:cNvSpPr>
                  <a:spLocks/>
                </p:cNvSpPr>
                <p:nvPr/>
              </p:nvSpPr>
              <p:spPr bwMode="gray">
                <a:xfrm>
                  <a:off x="2352" y="3092"/>
                  <a:ext cx="621" cy="957"/>
                </a:xfrm>
                <a:custGeom>
                  <a:avLst/>
                  <a:gdLst>
                    <a:gd name="T0" fmla="*/ 366 w 612"/>
                    <a:gd name="T1" fmla="*/ 4837 h 836"/>
                    <a:gd name="T2" fmla="*/ 739 w 612"/>
                    <a:gd name="T3" fmla="*/ 2755 h 836"/>
                    <a:gd name="T4" fmla="*/ 273 w 612"/>
                    <a:gd name="T5" fmla="*/ 0 h 836"/>
                    <a:gd name="T6" fmla="*/ 0 w 612"/>
                    <a:gd name="T7" fmla="*/ 1753 h 836"/>
                    <a:gd name="T8" fmla="*/ 366 w 612"/>
                    <a:gd name="T9" fmla="*/ 4837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rgbClr val="70A2DE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199" name="Group 19"/>
              <p:cNvGrpSpPr>
                <a:grpSpLocks/>
              </p:cNvGrpSpPr>
              <p:nvPr/>
            </p:nvGrpSpPr>
            <p:grpSpPr bwMode="auto">
              <a:xfrm>
                <a:off x="305" y="2403"/>
                <a:ext cx="2912" cy="963"/>
                <a:chOff x="305" y="2403"/>
                <a:chExt cx="2912" cy="963"/>
              </a:xfrm>
            </p:grpSpPr>
            <p:sp>
              <p:nvSpPr>
                <p:cNvPr id="178211" name="Freeform 20"/>
                <p:cNvSpPr>
                  <a:spLocks/>
                </p:cNvSpPr>
                <p:nvPr/>
              </p:nvSpPr>
              <p:spPr bwMode="gray">
                <a:xfrm>
                  <a:off x="595" y="2403"/>
                  <a:ext cx="2242" cy="346"/>
                </a:xfrm>
                <a:custGeom>
                  <a:avLst/>
                  <a:gdLst>
                    <a:gd name="T0" fmla="*/ 0 w 2208"/>
                    <a:gd name="T1" fmla="*/ 89569 h 303"/>
                    <a:gd name="T2" fmla="*/ 3814 w 2208"/>
                    <a:gd name="T3" fmla="*/ 91006 h 303"/>
                    <a:gd name="T4" fmla="*/ 4260 w 2208"/>
                    <a:gd name="T5" fmla="*/ 0 h 303"/>
                    <a:gd name="T6" fmla="*/ 1332 w 2208"/>
                    <a:gd name="T7" fmla="*/ 8581 h 303"/>
                    <a:gd name="T8" fmla="*/ 0 w 2208"/>
                    <a:gd name="T9" fmla="*/ 89569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gradFill rotWithShape="1">
                  <a:gsLst>
                    <a:gs pos="0">
                      <a:srgbClr val="558000"/>
                    </a:gs>
                    <a:gs pos="50000">
                      <a:srgbClr val="385500"/>
                    </a:gs>
                    <a:gs pos="100000">
                      <a:srgbClr val="5580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37" name="Freeform 21"/>
                <p:cNvSpPr>
                  <a:spLocks/>
                </p:cNvSpPr>
                <p:nvPr/>
              </p:nvSpPr>
              <p:spPr bwMode="gray">
                <a:xfrm>
                  <a:off x="305" y="2746"/>
                  <a:ext cx="2597" cy="618"/>
                </a:xfrm>
                <a:custGeom>
                  <a:avLst/>
                  <a:gdLst>
                    <a:gd name="T0" fmla="*/ 0 w 2557"/>
                    <a:gd name="T1" fmla="*/ 4191 h 538"/>
                    <a:gd name="T2" fmla="*/ 3227 w 2557"/>
                    <a:gd name="T3" fmla="*/ 4185 h 538"/>
                    <a:gd name="T4" fmla="*/ 2854 w 2557"/>
                    <a:gd name="T5" fmla="*/ 1 h 538"/>
                    <a:gd name="T6" fmla="*/ 365 w 2557"/>
                    <a:gd name="T7" fmla="*/ 0 h 538"/>
                    <a:gd name="T8" fmla="*/ 0 w 2557"/>
                    <a:gd name="T9" fmla="*/ 4191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chemeClr val="accent4">
                        <a:lumMod val="60000"/>
                        <a:lumOff val="40000"/>
                      </a:schemeClr>
                    </a:gs>
                    <a:gs pos="98000">
                      <a:schemeClr val="accent4">
                        <a:lumMod val="75000"/>
                      </a:schemeClr>
                    </a:gs>
                  </a:gsLst>
                  <a:lin ang="2700000" scaled="1"/>
                </a:gra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38" name="Freeform 22"/>
                <p:cNvSpPr>
                  <a:spLocks/>
                </p:cNvSpPr>
                <p:nvPr/>
              </p:nvSpPr>
              <p:spPr bwMode="gray">
                <a:xfrm>
                  <a:off x="2595" y="2409"/>
                  <a:ext cx="619" cy="957"/>
                </a:xfrm>
                <a:custGeom>
                  <a:avLst/>
                  <a:gdLst>
                    <a:gd name="T0" fmla="*/ 376 w 612"/>
                    <a:gd name="T1" fmla="*/ 6338 h 836"/>
                    <a:gd name="T2" fmla="*/ 761 w 612"/>
                    <a:gd name="T3" fmla="*/ 3611 h 836"/>
                    <a:gd name="T4" fmla="*/ 281 w 612"/>
                    <a:gd name="T5" fmla="*/ 0 h 836"/>
                    <a:gd name="T6" fmla="*/ 0 w 612"/>
                    <a:gd name="T7" fmla="*/ 2297 h 836"/>
                    <a:gd name="T8" fmla="*/ 376 w 612"/>
                    <a:gd name="T9" fmla="*/ 6338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0" name="Group 23"/>
              <p:cNvGrpSpPr>
                <a:grpSpLocks/>
              </p:cNvGrpSpPr>
              <p:nvPr/>
            </p:nvGrpSpPr>
            <p:grpSpPr bwMode="auto">
              <a:xfrm>
                <a:off x="635" y="1825"/>
                <a:ext cx="2150" cy="838"/>
                <a:chOff x="635" y="1825"/>
                <a:chExt cx="2150" cy="838"/>
              </a:xfrm>
            </p:grpSpPr>
            <p:sp>
              <p:nvSpPr>
                <p:cNvPr id="178208" name="Freeform 24"/>
                <p:cNvSpPr>
                  <a:spLocks/>
                </p:cNvSpPr>
                <p:nvPr/>
              </p:nvSpPr>
              <p:spPr bwMode="gray">
                <a:xfrm>
                  <a:off x="2261" y="1825"/>
                  <a:ext cx="524" cy="838"/>
                </a:xfrm>
                <a:custGeom>
                  <a:avLst/>
                  <a:gdLst>
                    <a:gd name="T0" fmla="*/ 0 w 516"/>
                    <a:gd name="T1" fmla="*/ 67361 h 732"/>
                    <a:gd name="T2" fmla="*/ 570 w 516"/>
                    <a:gd name="T3" fmla="*/ 245228 h 732"/>
                    <a:gd name="T4" fmla="*/ 997 w 516"/>
                    <a:gd name="T5" fmla="*/ 148815 h 732"/>
                    <a:gd name="T6" fmla="*/ 302 w 516"/>
                    <a:gd name="T7" fmla="*/ 0 h 732"/>
                    <a:gd name="T8" fmla="*/ 0 w 516"/>
                    <a:gd name="T9" fmla="*/ 67361 h 7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16"/>
                    <a:gd name="T16" fmla="*/ 0 h 732"/>
                    <a:gd name="T17" fmla="*/ 516 w 516"/>
                    <a:gd name="T18" fmla="*/ 732 h 7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16" h="732">
                      <a:moveTo>
                        <a:pt x="0" y="201"/>
                      </a:moveTo>
                      <a:lnTo>
                        <a:pt x="294" y="731"/>
                      </a:lnTo>
                      <a:lnTo>
                        <a:pt x="515" y="444"/>
                      </a:lnTo>
                      <a:lnTo>
                        <a:pt x="156" y="0"/>
                      </a:lnTo>
                      <a:lnTo>
                        <a:pt x="0" y="201"/>
                      </a:lnTo>
                    </a:path>
                  </a:pathLst>
                </a:custGeom>
                <a:solidFill>
                  <a:srgbClr val="FEF8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9" name="Freeform 25"/>
                <p:cNvSpPr>
                  <a:spLocks/>
                </p:cNvSpPr>
                <p:nvPr/>
              </p:nvSpPr>
              <p:spPr bwMode="gray">
                <a:xfrm>
                  <a:off x="915" y="1825"/>
                  <a:ext cx="1504" cy="226"/>
                </a:xfrm>
                <a:custGeom>
                  <a:avLst/>
                  <a:gdLst>
                    <a:gd name="T0" fmla="*/ 0 w 1481"/>
                    <a:gd name="T1" fmla="*/ 72095 h 197"/>
                    <a:gd name="T2" fmla="*/ 2577 w 1481"/>
                    <a:gd name="T3" fmla="*/ 72095 h 197"/>
                    <a:gd name="T4" fmla="*/ 2870 w 1481"/>
                    <a:gd name="T5" fmla="*/ 0 h 197"/>
                    <a:gd name="T6" fmla="*/ 713 w 1481"/>
                    <a:gd name="T7" fmla="*/ 3 h 197"/>
                    <a:gd name="T8" fmla="*/ 0 w 1481"/>
                    <a:gd name="T9" fmla="*/ 72095 h 1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1"/>
                    <a:gd name="T16" fmla="*/ 0 h 197"/>
                    <a:gd name="T17" fmla="*/ 1481 w 1481"/>
                    <a:gd name="T18" fmla="*/ 197 h 1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1" h="197">
                      <a:moveTo>
                        <a:pt x="0" y="196"/>
                      </a:moveTo>
                      <a:lnTo>
                        <a:pt x="1329" y="196"/>
                      </a:lnTo>
                      <a:lnTo>
                        <a:pt x="1480" y="0"/>
                      </a:lnTo>
                      <a:lnTo>
                        <a:pt x="367" y="3"/>
                      </a:lnTo>
                      <a:lnTo>
                        <a:pt x="0" y="196"/>
                      </a:lnTo>
                    </a:path>
                  </a:pathLst>
                </a:custGeom>
                <a:gradFill rotWithShape="1">
                  <a:gsLst>
                    <a:gs pos="0">
                      <a:srgbClr val="9E9A00"/>
                    </a:gs>
                    <a:gs pos="50000">
                      <a:srgbClr val="696600"/>
                    </a:gs>
                    <a:gs pos="100000">
                      <a:srgbClr val="9E9A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10" name="Freeform 26"/>
                <p:cNvSpPr>
                  <a:spLocks/>
                </p:cNvSpPr>
                <p:nvPr/>
              </p:nvSpPr>
              <p:spPr bwMode="gray">
                <a:xfrm>
                  <a:off x="635" y="2051"/>
                  <a:ext cx="1935" cy="607"/>
                </a:xfrm>
                <a:custGeom>
                  <a:avLst/>
                  <a:gdLst>
                    <a:gd name="T0" fmla="*/ 0 w 1906"/>
                    <a:gd name="T1" fmla="*/ 180360 h 530"/>
                    <a:gd name="T2" fmla="*/ 3646 w 1906"/>
                    <a:gd name="T3" fmla="*/ 180360 h 530"/>
                    <a:gd name="T4" fmla="*/ 3075 w 1906"/>
                    <a:gd name="T5" fmla="*/ 0 h 530"/>
                    <a:gd name="T6" fmla="*/ 539 w 1906"/>
                    <a:gd name="T7" fmla="*/ 0 h 530"/>
                    <a:gd name="T8" fmla="*/ 0 w 1906"/>
                    <a:gd name="T9" fmla="*/ 180360 h 5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06"/>
                    <a:gd name="T16" fmla="*/ 0 h 530"/>
                    <a:gd name="T17" fmla="*/ 1906 w 1906"/>
                    <a:gd name="T18" fmla="*/ 530 h 5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06" h="530">
                      <a:moveTo>
                        <a:pt x="0" y="529"/>
                      </a:moveTo>
                      <a:lnTo>
                        <a:pt x="1905" y="529"/>
                      </a:lnTo>
                      <a:lnTo>
                        <a:pt x="1606" y="0"/>
                      </a:lnTo>
                      <a:lnTo>
                        <a:pt x="282" y="0"/>
                      </a:lnTo>
                      <a:lnTo>
                        <a:pt x="0" y="529"/>
                      </a:lnTo>
                    </a:path>
                  </a:pathLst>
                </a:custGeom>
                <a:gradFill rotWithShape="1">
                  <a:gsLst>
                    <a:gs pos="0">
                      <a:srgbClr val="CCCC00"/>
                    </a:gs>
                    <a:gs pos="100000">
                      <a:srgbClr val="5E5E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1" name="Group 27"/>
              <p:cNvGrpSpPr>
                <a:grpSpLocks/>
              </p:cNvGrpSpPr>
              <p:nvPr/>
            </p:nvGrpSpPr>
            <p:grpSpPr bwMode="auto">
              <a:xfrm>
                <a:off x="955" y="1234"/>
                <a:ext cx="1404" cy="737"/>
                <a:chOff x="955" y="1234"/>
                <a:chExt cx="1404" cy="737"/>
              </a:xfrm>
            </p:grpSpPr>
            <p:sp>
              <p:nvSpPr>
                <p:cNvPr id="178205" name="Freeform 28"/>
                <p:cNvSpPr>
                  <a:spLocks/>
                </p:cNvSpPr>
                <p:nvPr/>
              </p:nvSpPr>
              <p:spPr bwMode="gray">
                <a:xfrm>
                  <a:off x="1250" y="1239"/>
                  <a:ext cx="742" cy="118"/>
                </a:xfrm>
                <a:custGeom>
                  <a:avLst/>
                  <a:gdLst>
                    <a:gd name="T0" fmla="*/ 0 w 734"/>
                    <a:gd name="T1" fmla="*/ 22714 h 104"/>
                    <a:gd name="T2" fmla="*/ 1038 w 734"/>
                    <a:gd name="T3" fmla="*/ 23580 h 104"/>
                    <a:gd name="T4" fmla="*/ 1167 w 734"/>
                    <a:gd name="T5" fmla="*/ 0 h 104"/>
                    <a:gd name="T6" fmla="*/ 284 w 734"/>
                    <a:gd name="T7" fmla="*/ 0 h 104"/>
                    <a:gd name="T8" fmla="*/ 0 w 734"/>
                    <a:gd name="T9" fmla="*/ 22714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34"/>
                    <a:gd name="T16" fmla="*/ 0 h 104"/>
                    <a:gd name="T17" fmla="*/ 734 w 734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34" h="104">
                      <a:moveTo>
                        <a:pt x="0" y="100"/>
                      </a:moveTo>
                      <a:lnTo>
                        <a:pt x="652" y="103"/>
                      </a:lnTo>
                      <a:lnTo>
                        <a:pt x="733" y="0"/>
                      </a:lnTo>
                      <a:lnTo>
                        <a:pt x="180" y="0"/>
                      </a:lnTo>
                      <a:lnTo>
                        <a:pt x="0" y="100"/>
                      </a:lnTo>
                    </a:path>
                  </a:pathLst>
                </a:custGeom>
                <a:gradFill rotWithShape="1">
                  <a:gsLst>
                    <a:gs pos="0">
                      <a:srgbClr val="FF6535"/>
                    </a:gs>
                    <a:gs pos="50000">
                      <a:srgbClr val="A94323"/>
                    </a:gs>
                    <a:gs pos="100000">
                      <a:srgbClr val="FF6535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6" name="Freeform 29"/>
                <p:cNvSpPr>
                  <a:spLocks/>
                </p:cNvSpPr>
                <p:nvPr/>
              </p:nvSpPr>
              <p:spPr bwMode="gray">
                <a:xfrm>
                  <a:off x="955" y="1354"/>
                  <a:ext cx="1258" cy="617"/>
                </a:xfrm>
                <a:custGeom>
                  <a:avLst/>
                  <a:gdLst>
                    <a:gd name="T0" fmla="*/ 0 w 1239"/>
                    <a:gd name="T1" fmla="*/ 194238 h 538"/>
                    <a:gd name="T2" fmla="*/ 2380 w 1239"/>
                    <a:gd name="T3" fmla="*/ 194238 h 538"/>
                    <a:gd name="T4" fmla="*/ 1827 w 1239"/>
                    <a:gd name="T5" fmla="*/ 0 h 538"/>
                    <a:gd name="T6" fmla="*/ 554 w 1239"/>
                    <a:gd name="T7" fmla="*/ 0 h 538"/>
                    <a:gd name="T8" fmla="*/ 0 w 1239"/>
                    <a:gd name="T9" fmla="*/ 194238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39"/>
                    <a:gd name="T16" fmla="*/ 0 h 538"/>
                    <a:gd name="T17" fmla="*/ 1239 w 1239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39" h="538">
                      <a:moveTo>
                        <a:pt x="0" y="537"/>
                      </a:moveTo>
                      <a:lnTo>
                        <a:pt x="1238" y="537"/>
                      </a:lnTo>
                      <a:lnTo>
                        <a:pt x="950" y="0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rgbClr val="FF9933"/>
                    </a:gs>
                    <a:gs pos="100000">
                      <a:srgbClr val="764718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7" name="Freeform 30"/>
                <p:cNvSpPr>
                  <a:spLocks/>
                </p:cNvSpPr>
                <p:nvPr/>
              </p:nvSpPr>
              <p:spPr bwMode="gray">
                <a:xfrm>
                  <a:off x="1914" y="1234"/>
                  <a:ext cx="445" cy="732"/>
                </a:xfrm>
                <a:custGeom>
                  <a:avLst/>
                  <a:gdLst>
                    <a:gd name="T0" fmla="*/ 516 w 439"/>
                    <a:gd name="T1" fmla="*/ 235104 h 638"/>
                    <a:gd name="T2" fmla="*/ 784 w 439"/>
                    <a:gd name="T3" fmla="*/ 162639 h 638"/>
                    <a:gd name="T4" fmla="*/ 134 w 439"/>
                    <a:gd name="T5" fmla="*/ 0 h 638"/>
                    <a:gd name="T6" fmla="*/ 0 w 439"/>
                    <a:gd name="T7" fmla="*/ 35237 h 638"/>
                    <a:gd name="T8" fmla="*/ 516 w 439"/>
                    <a:gd name="T9" fmla="*/ 235104 h 6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39"/>
                    <a:gd name="T16" fmla="*/ 0 h 638"/>
                    <a:gd name="T17" fmla="*/ 439 w 439"/>
                    <a:gd name="T18" fmla="*/ 638 h 6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39" h="638">
                      <a:moveTo>
                        <a:pt x="289" y="637"/>
                      </a:moveTo>
                      <a:lnTo>
                        <a:pt x="438" y="441"/>
                      </a:lnTo>
                      <a:lnTo>
                        <a:pt x="79" y="0"/>
                      </a:lnTo>
                      <a:lnTo>
                        <a:pt x="0" y="96"/>
                      </a:lnTo>
                      <a:lnTo>
                        <a:pt x="289" y="637"/>
                      </a:lnTo>
                    </a:path>
                  </a:pathLst>
                </a:cu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2" name="Group 31"/>
              <p:cNvGrpSpPr>
                <a:grpSpLocks/>
              </p:cNvGrpSpPr>
              <p:nvPr/>
            </p:nvGrpSpPr>
            <p:grpSpPr bwMode="auto">
              <a:xfrm>
                <a:off x="1284" y="653"/>
                <a:ext cx="653" cy="616"/>
                <a:chOff x="1284" y="653"/>
                <a:chExt cx="653" cy="616"/>
              </a:xfrm>
            </p:grpSpPr>
            <p:sp>
              <p:nvSpPr>
                <p:cNvPr id="178203" name="Freeform 32"/>
                <p:cNvSpPr>
                  <a:spLocks/>
                </p:cNvSpPr>
                <p:nvPr/>
              </p:nvSpPr>
              <p:spPr bwMode="gray">
                <a:xfrm>
                  <a:off x="1284" y="653"/>
                  <a:ext cx="598" cy="616"/>
                </a:xfrm>
                <a:custGeom>
                  <a:avLst/>
                  <a:gdLst>
                    <a:gd name="T0" fmla="*/ 0 w 587"/>
                    <a:gd name="T1" fmla="*/ 194914 h 537"/>
                    <a:gd name="T2" fmla="*/ 1298 w 587"/>
                    <a:gd name="T3" fmla="*/ 196133 h 537"/>
                    <a:gd name="T4" fmla="*/ 628 w 587"/>
                    <a:gd name="T5" fmla="*/ 0 h 537"/>
                    <a:gd name="T6" fmla="*/ 0 w 587"/>
                    <a:gd name="T7" fmla="*/ 194914 h 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87"/>
                    <a:gd name="T13" fmla="*/ 0 h 537"/>
                    <a:gd name="T14" fmla="*/ 587 w 587"/>
                    <a:gd name="T15" fmla="*/ 537 h 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87" h="537">
                      <a:moveTo>
                        <a:pt x="0" y="533"/>
                      </a:moveTo>
                      <a:lnTo>
                        <a:pt x="586" y="536"/>
                      </a:lnTo>
                      <a:lnTo>
                        <a:pt x="283" y="0"/>
                      </a:lnTo>
                      <a:lnTo>
                        <a:pt x="0" y="533"/>
                      </a:lnTo>
                    </a:path>
                  </a:pathLst>
                </a:custGeom>
                <a:solidFill>
                  <a:srgbClr val="F7785F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4" name="Freeform 33"/>
                <p:cNvSpPr>
                  <a:spLocks/>
                </p:cNvSpPr>
                <p:nvPr/>
              </p:nvSpPr>
              <p:spPr bwMode="gray">
                <a:xfrm>
                  <a:off x="1568" y="653"/>
                  <a:ext cx="369" cy="613"/>
                </a:xfrm>
                <a:custGeom>
                  <a:avLst/>
                  <a:gdLst>
                    <a:gd name="T0" fmla="*/ 531 w 364"/>
                    <a:gd name="T1" fmla="*/ 185852 h 535"/>
                    <a:gd name="T2" fmla="*/ 651 w 364"/>
                    <a:gd name="T3" fmla="*/ 154898 h 535"/>
                    <a:gd name="T4" fmla="*/ 0 w 364"/>
                    <a:gd name="T5" fmla="*/ 0 h 535"/>
                    <a:gd name="T6" fmla="*/ 531 w 364"/>
                    <a:gd name="T7" fmla="*/ 185852 h 5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4"/>
                    <a:gd name="T13" fmla="*/ 0 h 535"/>
                    <a:gd name="T14" fmla="*/ 364 w 364"/>
                    <a:gd name="T15" fmla="*/ 535 h 5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4" h="535">
                      <a:moveTo>
                        <a:pt x="296" y="534"/>
                      </a:moveTo>
                      <a:lnTo>
                        <a:pt x="363" y="445"/>
                      </a:lnTo>
                      <a:lnTo>
                        <a:pt x="0" y="0"/>
                      </a:lnTo>
                      <a:lnTo>
                        <a:pt x="296" y="534"/>
                      </a:lnTo>
                    </a:path>
                  </a:pathLst>
                </a:custGeom>
                <a:solidFill>
                  <a:srgbClr val="F7785F"/>
                </a:solidFill>
                <a:ln w="3175" cap="rnd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</p:grp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1982729" y="2310272"/>
              <a:ext cx="1178528" cy="4919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Мемл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.</a:t>
              </a:r>
            </a:p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тапсырыс</a:t>
              </a:r>
              <a:endParaRPr kumimoji="1" lang="en-US" altLang="ko-KR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1180438" y="1282655"/>
              <a:ext cx="1138996" cy="4919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Ауыл</a:t>
              </a:r>
              <a:r>
                <a:rPr kumimoji="1" lang="ru-RU" altLang="ko-KR" sz="16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 </a:t>
              </a:r>
              <a:r>
                <a:rPr kumimoji="1" lang="ru-RU" altLang="ko-KR" sz="16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квотасы</a:t>
              </a:r>
              <a:endParaRPr kumimoji="1" lang="en-US" altLang="ko-K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21" name="Rectangle 36"/>
            <p:cNvSpPr>
              <a:spLocks noChangeArrowheads="1"/>
            </p:cNvSpPr>
            <p:nvPr/>
          </p:nvSpPr>
          <p:spPr bwMode="auto">
            <a:xfrm>
              <a:off x="1180438" y="4930552"/>
              <a:ext cx="3192463" cy="5270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Жоғары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 </a:t>
              </a: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оқу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 </a:t>
              </a: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орнынан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 </a:t>
              </a: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кейінгі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 </a:t>
              </a: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білім</a:t>
              </a: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/>
              </a:r>
              <a:b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</a:b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(1. магистратура</a:t>
              </a: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, 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2. резидентура</a:t>
              </a: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)</a:t>
              </a:r>
              <a:endParaRPr kumimoji="1" lang="en-US" altLang="ko-KR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140310" name="Rectangle 37"/>
            <p:cNvSpPr>
              <a:spLocks noChangeArrowheads="1"/>
            </p:cNvSpPr>
            <p:nvPr/>
          </p:nvSpPr>
          <p:spPr bwMode="auto">
            <a:xfrm>
              <a:off x="1456695" y="3171387"/>
              <a:ext cx="2257283" cy="28733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Философия </a:t>
              </a:r>
            </a:p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докторлары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 (</a:t>
              </a:r>
              <a:r>
                <a:rPr kumimoji="1" lang="en-US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PhD)</a:t>
              </a:r>
            </a:p>
          </p:txBody>
        </p:sp>
        <p:sp>
          <p:nvSpPr>
            <p:cNvPr id="178189" name="Text Box 10"/>
            <p:cNvSpPr txBox="1">
              <a:spLocks noChangeArrowheads="1"/>
            </p:cNvSpPr>
            <p:nvPr/>
          </p:nvSpPr>
          <p:spPr bwMode="auto">
            <a:xfrm>
              <a:off x="4039181" y="4305250"/>
              <a:ext cx="4679641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marL="228600" indent="-228600" algn="r" eaLnBrk="0" fontAlgn="base" latinLnBrk="1" hangingPunct="0">
                <a:spcBef>
                  <a:spcPct val="0"/>
                </a:spcBef>
                <a:spcAft>
                  <a:spcPct val="0"/>
                </a:spcAft>
                <a:buAutoNum type="arabicPeriod"/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2016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пед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./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мед.мамандықтар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бойынша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оқуға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мемлекеттік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білім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беру/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денсаулық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сақтау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ұйымдарында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өтейді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; 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</a:b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2017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барлық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басқа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u="sng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бойынша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меншік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нысанына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қарамастан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ұйымдарда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; </a:t>
              </a:r>
            </a:p>
            <a:p>
              <a:pPr marL="228600" indent="-228600" algn="r" eaLnBrk="0" fontAlgn="base" latinLnBrk="1" hangingPunct="0">
                <a:spcBef>
                  <a:spcPct val="0"/>
                </a:spcBef>
                <a:spcAft>
                  <a:spcPct val="0"/>
                </a:spcAft>
                <a:buFontTx/>
                <a:buAutoNum type="arabicPeriod"/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2016 </a:t>
              </a:r>
              <a:r>
                <a:rPr kumimoji="1" lang="kk-KZ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ж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 түскендер мемлекеттік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денсаулық сақтау ұйымдарында жұмысты өтейді.</a:t>
              </a:r>
              <a:endPara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</p:grpSp>
      <p:sp>
        <p:nvSpPr>
          <p:cNvPr id="178180" name="TextBox 41"/>
          <p:cNvSpPr txBox="1">
            <a:spLocks noChangeArrowheads="1"/>
          </p:cNvSpPr>
          <p:nvPr/>
        </p:nvSpPr>
        <p:spPr bwMode="auto">
          <a:xfrm>
            <a:off x="899592" y="1074222"/>
            <a:ext cx="75910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Мына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азаматтарға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үш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жыл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жұмысты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міндеті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жүктелген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:</a:t>
            </a:r>
          </a:p>
        </p:txBody>
      </p:sp>
      <p:sp>
        <p:nvSpPr>
          <p:cNvPr id="42" name="Подзаголовок 2"/>
          <p:cNvSpPr txBox="1">
            <a:spLocks/>
          </p:cNvSpPr>
          <p:nvPr/>
        </p:nvSpPr>
        <p:spPr>
          <a:xfrm>
            <a:off x="1353344" y="6165304"/>
            <a:ext cx="6400800" cy="5676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ЖОО-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бітіргеннен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кейін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3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жыл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3333367" y="3670080"/>
            <a:ext cx="505505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r" eaLnBrk="0" fontAlgn="base" latinLnBrk="1" hangingPunct="0">
              <a:spcBef>
                <a:spcPct val="0"/>
              </a:spcBef>
              <a:spcAft>
                <a:spcPct val="0"/>
              </a:spcAft>
            </a:pP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2016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жылдан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бастап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түскен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.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ауыл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>
                <a:solidFill>
                  <a:srgbClr val="002060"/>
                </a:solidFill>
                <a:latin typeface="Book Antiqua" pitchFamily="18" charset="0"/>
              </a:rPr>
              <a:t>жастары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қатарынан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шыққан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, 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Қазақстан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Республикасының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>
                <a:solidFill>
                  <a:srgbClr val="002060"/>
                </a:solidFill>
                <a:latin typeface="Book Antiqua" pitchFamily="18" charset="0"/>
              </a:rPr>
              <a:t>Үкіметі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>
                <a:solidFill>
                  <a:srgbClr val="002060"/>
                </a:solidFill>
                <a:latin typeface="Book Antiqua" pitchFamily="18" charset="0"/>
              </a:rPr>
              <a:t>белгілеген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>
                <a:solidFill>
                  <a:srgbClr val="002060"/>
                </a:solidFill>
                <a:latin typeface="Book Antiqua" pitchFamily="18" charset="0"/>
              </a:rPr>
              <a:t>өңірлерге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>
                <a:solidFill>
                  <a:srgbClr val="002060"/>
                </a:solidFill>
                <a:latin typeface="Book Antiqua" pitchFamily="18" charset="0"/>
              </a:rPr>
              <a:t>қоныс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аударушы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ҚР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азаматтары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(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техникалық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ауыл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шаруашылығы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мамандықтары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)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оқыған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жері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өңірде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өтейді</a:t>
            </a:r>
            <a:endParaRPr kumimoji="1" lang="en-US" altLang="ko-KR" sz="12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 rot="10800000" flipV="1">
            <a:off x="914400" y="2091055"/>
            <a:ext cx="1277174" cy="1"/>
          </a:xfrm>
          <a:prstGeom prst="bentConnector3">
            <a:avLst>
              <a:gd name="adj1" fmla="val 50000"/>
            </a:avLst>
          </a:prstGeom>
          <a:ln w="19050" cap="rnd"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34"/>
          <p:cNvSpPr txBox="1">
            <a:spLocks noChangeArrowheads="1"/>
          </p:cNvSpPr>
          <p:nvPr/>
        </p:nvSpPr>
        <p:spPr bwMode="auto">
          <a:xfrm>
            <a:off x="9144000" y="4005064"/>
            <a:ext cx="886782" cy="3016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 eaLnBrk="0" fontAlgn="base" latinLnBrk="1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k-KZ" altLang="ko-KR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rPr>
              <a:t>Серпін</a:t>
            </a:r>
            <a:endParaRPr kumimoji="1" lang="en-US" altLang="ko-KR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ea typeface="Gulim" pitchFamily="34" charset="-127"/>
            </a:endParaRPr>
          </a:p>
        </p:txBody>
      </p:sp>
      <p:sp>
        <p:nvSpPr>
          <p:cNvPr id="58" name="Line 7"/>
          <p:cNvSpPr>
            <a:spLocks noChangeShapeType="1"/>
          </p:cNvSpPr>
          <p:nvPr/>
        </p:nvSpPr>
        <p:spPr bwMode="auto">
          <a:xfrm>
            <a:off x="2566990" y="2265734"/>
            <a:ext cx="5707060" cy="0"/>
          </a:xfrm>
          <a:prstGeom prst="line">
            <a:avLst/>
          </a:prstGeom>
          <a:noFill/>
          <a:ln w="12700">
            <a:solidFill>
              <a:srgbClr val="000000">
                <a:alpha val="50195"/>
              </a:srgb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47" name="Rectangle 37"/>
          <p:cNvSpPr>
            <a:spLocks noChangeArrowheads="1"/>
          </p:cNvSpPr>
          <p:nvPr/>
        </p:nvSpPr>
        <p:spPr bwMode="auto">
          <a:xfrm>
            <a:off x="914400" y="4177911"/>
            <a:ext cx="2845718" cy="73142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latinLnBrk="1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Квота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шегінде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оқуға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түскен</a:t>
            </a:r>
            <a:endParaRPr kumimoji="1" lang="ru-RU" altLang="ko-KR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굴림" pitchFamily="34" charset="-127"/>
            </a:endParaRPr>
          </a:p>
          <a:p>
            <a:pPr algn="ctr" eaLnBrk="0" fontAlgn="base" latinLnBrk="1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 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ауыл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жастары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қатарынан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шыққан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 </a:t>
            </a:r>
          </a:p>
          <a:p>
            <a:pPr algn="ctr" eaLnBrk="0" fontAlgn="base" latinLnBrk="1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ҚР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азаматтары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endParaRPr kumimoji="1" lang="en-US" altLang="ko-KR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25256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3060" y="363952"/>
            <a:ext cx="3540103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АУЫЛ КВОТАСЫ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455" y="1052736"/>
            <a:ext cx="77113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Ауыл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квотасы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 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медициналық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ветеринариялық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интернатура)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2228" y="2204864"/>
            <a:ext cx="5711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7704" y="299695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70C0"/>
                </a:solidFill>
                <a:latin typeface="Book Antiqua" pitchFamily="18" charset="0"/>
              </a:rPr>
              <a:t>Педагогикалық мамандықтар</a:t>
            </a:r>
            <a:endParaRPr lang="ru-RU" sz="2800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977532" y="3861049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63688" y="5087590"/>
            <a:ext cx="55446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err="1" smtClean="0">
                <a:solidFill>
                  <a:srgbClr val="0070C0"/>
                </a:solidFill>
                <a:latin typeface="Book Antiqua" pitchFamily="18" charset="0"/>
              </a:rPr>
              <a:t>Ауылдық жерде</a:t>
            </a:r>
            <a:r>
              <a:rPr lang="ru-RU" sz="28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endParaRPr lang="ru-RU" sz="2800" u="sng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Book Antiqua" pitchFamily="18" charset="0"/>
              </a:rPr>
              <a:t>БІЛІМ </a:t>
            </a:r>
            <a:r>
              <a:rPr lang="ru-RU" sz="2800" dirty="0" smtClean="0">
                <a:solidFill>
                  <a:srgbClr val="002060"/>
                </a:solidFill>
                <a:latin typeface="Book Antiqua" pitchFamily="18" charset="0"/>
              </a:rPr>
              <a:t>БЕРУ </a:t>
            </a:r>
            <a:r>
              <a:rPr lang="ru-RU" sz="2800" dirty="0" err="1" smtClean="0">
                <a:solidFill>
                  <a:srgbClr val="002060"/>
                </a:solidFill>
                <a:latin typeface="Book Antiqua" pitchFamily="18" charset="0"/>
              </a:rPr>
              <a:t>ұйымдарында</a:t>
            </a:r>
            <a:endParaRPr lang="ru-RU" sz="28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531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5184" y="334397"/>
            <a:ext cx="7488832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 МЕМЛЕКЕТТІК БІЛІМ БЕРУ ТАПСЫРЫСЫ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17193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Мемлекеттік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білім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 беру </a:t>
            </a:r>
            <a:r>
              <a:rPr lang="ru-RU" sz="20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тапсырысы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медициналық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b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, интернатура,  магистратура/резидентура)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3260009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70C0"/>
                </a:solidFill>
                <a:latin typeface="Book Antiqua" pitchFamily="18" charset="0"/>
              </a:rPr>
              <a:t>Педагогикалық</a:t>
            </a:r>
            <a:r>
              <a:rPr lang="ru-RU" sz="2800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sz="2800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2492896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355976" y="4005064"/>
            <a:ext cx="648072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5186809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ook Antiqua" pitchFamily="18" charset="0"/>
              </a:rPr>
              <a:t>БІЛІМ </a:t>
            </a:r>
            <a:r>
              <a:rPr lang="ru-RU" sz="2800" dirty="0" smtClean="0">
                <a:solidFill>
                  <a:srgbClr val="002060"/>
                </a:solidFill>
                <a:latin typeface="Book Antiqua" pitchFamily="18" charset="0"/>
              </a:rPr>
              <a:t>БЕРУ </a:t>
            </a:r>
            <a:r>
              <a:rPr lang="ru-RU" sz="2800" dirty="0" err="1" smtClean="0">
                <a:solidFill>
                  <a:srgbClr val="002060"/>
                </a:solidFill>
                <a:latin typeface="Book Antiqua" pitchFamily="18" charset="0"/>
              </a:rPr>
              <a:t>ұйымдарында</a:t>
            </a:r>
            <a:endParaRPr lang="ru-RU" sz="2800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40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424970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Мемлекеттік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беру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тапсырысы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негізінде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Философия </a:t>
            </a:r>
            <a:r>
              <a:rPr lang="ru-RU" sz="2000" b="1" i="1" u="sng" dirty="0" err="1" smtClean="0">
                <a:solidFill>
                  <a:srgbClr val="C00000"/>
                </a:solidFill>
                <a:latin typeface="Book Antiqua" pitchFamily="18" charset="0"/>
              </a:rPr>
              <a:t>докторы</a:t>
            </a:r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 (</a:t>
            </a:r>
            <a:r>
              <a:rPr lang="en-US" sz="2000" b="1" i="1" u="sng" dirty="0">
                <a:solidFill>
                  <a:srgbClr val="C00000"/>
                </a:solidFill>
                <a:latin typeface="Book Antiqua" pitchFamily="18" charset="0"/>
              </a:rPr>
              <a:t>PhD</a:t>
            </a:r>
            <a:r>
              <a:rPr lang="ru-RU" sz="2000" b="1" i="1" u="sng" dirty="0">
                <a:solidFill>
                  <a:srgbClr val="C00000"/>
                </a:solidFill>
                <a:latin typeface="Book Antiqua" pitchFamily="18" charset="0"/>
              </a:rPr>
              <a:t>)</a:t>
            </a:r>
          </a:p>
          <a:p>
            <a:pPr algn="ctr"/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бағдарламасы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u="sng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0876" y="2996952"/>
            <a:ext cx="658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Барлық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</a:t>
            </a:r>
            <a:endParaRPr lang="en-US" sz="20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420888"/>
            <a:ext cx="5634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</a:p>
        </p:txBody>
      </p:sp>
      <p:sp>
        <p:nvSpPr>
          <p:cNvPr id="11" name="Стрелка вниз 10"/>
          <p:cNvSpPr/>
          <p:nvPr/>
        </p:nvSpPr>
        <p:spPr>
          <a:xfrm rot="2775717">
            <a:off x="3052168" y="3488859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8582271">
            <a:off x="5676876" y="3497860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429309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Жоғары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(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немесе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)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жоғары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оқу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орнынан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кейінгі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ұйымдарында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(ЖОО-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ларда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)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63204" y="4293096"/>
            <a:ext cx="2519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ҒЫЛЫМИ ҰЙЫМДАРДА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en-US" dirty="0" smtClean="0"/>
              <a:t>PHD</a:t>
            </a:r>
            <a:r>
              <a:rPr lang="kk-KZ" dirty="0" smtClean="0"/>
              <a:t> </a:t>
            </a:r>
            <a:r>
              <a:rPr lang="ru-RU" dirty="0" smtClean="0"/>
              <a:t>ФИЛОСОФИЯ ДОКТОРЛАРЫ  (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тапсырысы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465242" y="4431595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rgbClr val="00B0F0"/>
                </a:solidFill>
                <a:latin typeface="Book Antiqua" panose="02040602050305030304" pitchFamily="18" charset="0"/>
              </a:rPr>
              <a:t>немесе</a:t>
            </a:r>
            <a:endParaRPr lang="ru-RU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06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40439"/>
            <a:ext cx="8784975" cy="1200329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КВОТА ШЕГІНДЕ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ОҚУҒА ТҮСКЕН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АУЫЛ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ЖАСТАРЫ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ҚАТАРЫНАН ШЫҚҚАН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ҚР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АЗАМАТТАРЫ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457489"/>
            <a:ext cx="8424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FF0000"/>
                </a:solidFill>
                <a:latin typeface="Book Antiqua" pitchFamily="18" charset="0"/>
              </a:rPr>
              <a:t>Ауыл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Book Antiqua" pitchFamily="18" charset="0"/>
              </a:rPr>
              <a:t>квотасы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шегінде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түсіп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, 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техникалық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ауыл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шаруашылығы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мамандықтары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(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)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оқыған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Book Antiqua" pitchFamily="18" charset="0"/>
              </a:rPr>
              <a:t>ауыл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Book Antiqua" pitchFamily="18" charset="0"/>
              </a:rPr>
              <a:t>жастары</a:t>
            </a:r>
            <a:r>
              <a:rPr lang="ru-RU" sz="2000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Book Antiqua" pitchFamily="18" charset="0"/>
              </a:rPr>
              <a:t>арасынан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Book Antiqua" pitchFamily="18" charset="0"/>
              </a:rPr>
              <a:t>шыққан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ҚР </a:t>
            </a:r>
            <a:r>
              <a:rPr lang="ru-RU" sz="2000" dirty="0" err="1">
                <a:solidFill>
                  <a:srgbClr val="002060"/>
                </a:solidFill>
                <a:latin typeface="Book Antiqua" pitchFamily="18" charset="0"/>
              </a:rPr>
              <a:t>азаматтары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26-баптың 8-тармағының 6-тармақшасына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сәйкес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5126" y="3430741"/>
            <a:ext cx="7993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Педагогикалық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техникалық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ауыл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шаруашылығы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мамандықтары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7006" y="2823319"/>
            <a:ext cx="5634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3923928" y="4221088"/>
            <a:ext cx="1161007" cy="1008112"/>
          </a:xfrm>
          <a:prstGeom prst="downArrow">
            <a:avLst>
              <a:gd name="adj1" fmla="val 50000"/>
              <a:gd name="adj2" fmla="val 54810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16727" y="5477162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ОҚЫҒАН ЖЕРІ БОЙЫНША ӨҢІРДЕ </a:t>
            </a:r>
            <a:endParaRPr lang="ru-RU" sz="20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35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123" y="1340768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Мемлекеттік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беру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тапсырысы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  <a:t>БАСҚА МАМАНДЫҚТАРҒА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(2017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жылдан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бастап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) (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яғни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медициналық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мамандықтарды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қоспағанда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)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3284984"/>
            <a:ext cx="658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Барлық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бакалавриат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, магистратура)</a:t>
            </a:r>
            <a:endParaRPr lang="en-US" sz="2000" dirty="0" smtClean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564904"/>
            <a:ext cx="5634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063501" y="3861048"/>
            <a:ext cx="890976" cy="792088"/>
          </a:xfrm>
          <a:prstGeom prst="down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0">
                <a:srgbClr val="007C31"/>
              </a:gs>
              <a:gs pos="50000">
                <a:srgbClr val="28AD5F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486916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err="1" smtClean="0">
                <a:solidFill>
                  <a:srgbClr val="00B050"/>
                </a:solidFill>
                <a:latin typeface="Book Antiqua" pitchFamily="18" charset="0"/>
              </a:rPr>
              <a:t>Меншік</a:t>
            </a:r>
            <a:r>
              <a:rPr lang="ru-RU" sz="2000" b="1" u="sng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ru-RU" sz="2000" b="1" u="sng" dirty="0" err="1" smtClean="0">
                <a:solidFill>
                  <a:srgbClr val="00B050"/>
                </a:solidFill>
                <a:latin typeface="Book Antiqua" pitchFamily="18" charset="0"/>
              </a:rPr>
              <a:t>нысанына</a:t>
            </a:r>
            <a:r>
              <a:rPr lang="ru-RU" sz="2000" b="1" u="sng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ru-RU" sz="2000" b="1" u="sng" dirty="0" err="1" smtClean="0">
                <a:solidFill>
                  <a:srgbClr val="00B050"/>
                </a:solidFill>
                <a:latin typeface="Book Antiqua" pitchFamily="18" charset="0"/>
              </a:rPr>
              <a:t>қарамастан</a:t>
            </a:r>
            <a:r>
              <a:rPr lang="ru-RU" sz="2000" b="1" u="sng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ұйымдарда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өтейді</a:t>
            </a:r>
            <a:endParaRPr lang="ru-RU" sz="2000" b="1" u="sng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МЕМЛЕКЕТТІК БІЛІМ БЕРУ ТАПСЫРЫСЫ  (</a:t>
            </a:r>
            <a:r>
              <a:rPr lang="ru-RU" dirty="0" err="1" smtClean="0"/>
              <a:t>басқа</a:t>
            </a:r>
            <a:r>
              <a:rPr lang="ru-RU" dirty="0" smtClean="0"/>
              <a:t> </a:t>
            </a:r>
            <a:r>
              <a:rPr lang="ru-RU" dirty="0" err="1" smtClean="0"/>
              <a:t>мамандықтар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2043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Book Antiqua" pitchFamily="18" charset="0"/>
              </a:rPr>
              <a:t>Жұмысқа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Book Antiqua" pitchFamily="18" charset="0"/>
              </a:rPr>
              <a:t>бөлу</a:t>
            </a:r>
            <a:endParaRPr lang="ru-RU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мамандарды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түлектерді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мақсатында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оларды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дербес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endParaRPr lang="ru-RU" sz="2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0" indent="0" fontAlgn="base">
              <a:buNone/>
            </a:pPr>
            <a:endParaRPr lang="ru-RU" sz="10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комиссиялар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жыл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сайын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мамандар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мен философия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kk-KZ" sz="2400" dirty="0" smtClean="0">
                <a:solidFill>
                  <a:srgbClr val="0070C0"/>
                </a:solidFill>
                <a:latin typeface="Book Antiqua" pitchFamily="18" charset="0"/>
              </a:rPr>
              <a:t> оқуын бітіретін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тиісті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Қазақстан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Республикасы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ЖОО-лары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жанынан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дербес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үшін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құрылады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. </a:t>
            </a:r>
          </a:p>
          <a:p>
            <a:pPr marL="514350" indent="-514350" algn="just" fontAlgn="base">
              <a:buFont typeface="+mj-lt"/>
              <a:buAutoNum type="arabicPeriod" startAt="2"/>
            </a:pPr>
            <a:endParaRPr lang="ru-RU" sz="105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тиісті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комиссияға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дәлелді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себептерсіз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келмей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қалған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мамандар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/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немесе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400" b="1" u="sng" dirty="0" err="1">
                <a:solidFill>
                  <a:srgbClr val="0070C0"/>
                </a:solidFill>
                <a:latin typeface="Book Antiqua" pitchFamily="18" charset="0"/>
              </a:rPr>
              <a:t>олардың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  <a:latin typeface="Book Antiqua" pitchFamily="18" charset="0"/>
              </a:rPr>
              <a:t>қатысуынсыз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  <a:latin typeface="Book Antiqua" pitchFamily="18" charset="0"/>
              </a:rPr>
              <a:t>бөлінеді</a:t>
            </a:r>
            <a:r>
              <a:rPr lang="ru-RU" sz="2400" b="1" u="sng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27669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82154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Жас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мамандарды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бөлу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тәртібі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b="1" dirty="0" err="1" smtClean="0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, интернатура, магистратура, резидентура)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01208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жоғары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оқу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орындарында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немесе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денсаулық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сақтау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саласының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уәкілетті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органында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(мед.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үшін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ҚР ДСМ)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мына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тәртіппен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: 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жас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мамандарды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жұмысқа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дербес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бөлу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жөніндегі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комиссиялар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құрылады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;</a:t>
            </a:r>
          </a:p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берушінің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алдағы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уақытта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орналастыруы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маман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орнына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келгенге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дейін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бос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орынның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сақталуы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туралы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өтінішхаты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(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анықтаманың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)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негізінде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 </a:t>
            </a:r>
          </a:p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сәтінде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бос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орындары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болмаған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жағдайда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комиссиялар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мамандарды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мерзімінде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жұмыссыз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ретінде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есепте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болған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уақытты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есептей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отырып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тікелей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 smtClean="0">
                <a:solidFill>
                  <a:srgbClr val="0070C0"/>
                </a:solidFill>
                <a:latin typeface="Book Antiqua" pitchFamily="18" charset="0"/>
              </a:rPr>
              <a:t>тұрғылықты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жеріндегі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u="sng" dirty="0" err="1">
                <a:solidFill>
                  <a:srgbClr val="00B0F0"/>
                </a:solidFill>
                <a:latin typeface="Book Antiqua" pitchFamily="18" charset="0"/>
              </a:rPr>
              <a:t>халықты</a:t>
            </a:r>
            <a:r>
              <a:rPr lang="ru-RU" sz="2000" b="1" u="sng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u="sng" dirty="0" err="1">
                <a:solidFill>
                  <a:srgbClr val="00B0F0"/>
                </a:solidFill>
                <a:latin typeface="Book Antiqua" pitchFamily="18" charset="0"/>
              </a:rPr>
              <a:t>жұмыспен</a:t>
            </a:r>
            <a:r>
              <a:rPr lang="ru-RU" sz="2000" b="1" u="sng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u="sng" dirty="0" err="1">
                <a:solidFill>
                  <a:srgbClr val="00B0F0"/>
                </a:solidFill>
                <a:latin typeface="Book Antiqua" pitchFamily="18" charset="0"/>
              </a:rPr>
              <a:t>қамту</a:t>
            </a:r>
            <a:r>
              <a:rPr lang="ru-RU" sz="2000" b="1" u="sng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u="sng" dirty="0" err="1">
                <a:solidFill>
                  <a:srgbClr val="00B0F0"/>
                </a:solidFill>
                <a:latin typeface="Book Antiqua" pitchFamily="18" charset="0"/>
              </a:rPr>
              <a:t>орталығында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жұмыс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іздеп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жүрген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адам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ретінде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тіркелуге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жібереді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2542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834</Words>
  <Application>Microsoft Office PowerPoint</Application>
  <PresentationFormat>Экран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Жұмысқа бөлу</vt:lpstr>
      <vt:lpstr>Жас мамандарды бөлу тәртібі (бакалавриат, интернатура, магистратура, резидентура)</vt:lpstr>
      <vt:lpstr>Философия докторларын (PhD) бөлу тәртібі</vt:lpstr>
      <vt:lpstr>«Білім туралы» 47-баптың 17-2) тармағында жұмысты өтеу міндетінен босату қарастырылған   (оқу бітірген жылы Бөлу комиссиясының шешімімен ғана ұсынылады)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Жанар Саятжановна Тастанбаева</dc:creator>
  <cp:lastModifiedBy>Пользователь Windows</cp:lastModifiedBy>
  <cp:revision>100</cp:revision>
  <dcterms:created xsi:type="dcterms:W3CDTF">2019-02-25T04:24:15Z</dcterms:created>
  <dcterms:modified xsi:type="dcterms:W3CDTF">2022-02-15T08:05:14Z</dcterms:modified>
</cp:coreProperties>
</file>